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7" r:id="rId1"/>
  </p:sldMasterIdLst>
  <p:notesMasterIdLst>
    <p:notesMasterId r:id="rId6"/>
  </p:notesMasterIdLst>
  <p:sldIdLst>
    <p:sldId id="256" r:id="rId2"/>
    <p:sldId id="294" r:id="rId3"/>
    <p:sldId id="302" r:id="rId4"/>
    <p:sldId id="303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D3D6D5"/>
    <a:srgbClr val="888D91"/>
    <a:srgbClr val="C5C5C5"/>
    <a:srgbClr val="EE2E33"/>
    <a:srgbClr val="EB1318"/>
    <a:srgbClr val="F2F2F2"/>
    <a:srgbClr val="F0F0F0"/>
    <a:srgbClr val="505457"/>
    <a:srgbClr val="E1E1E1"/>
    <a:srgbClr val="FF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24288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-22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1CE4C6-12FA-46E3-B1AB-31235B6A3EFA}" type="datetimeFigureOut">
              <a:rPr lang="ru-RU" smtClean="0"/>
              <a:pPr/>
              <a:t>28.04.2026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2041C-D5D7-456A-8183-D0BCEBCECB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83764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F47A5-DE95-404E-9A88-4EA93D264E0A}" type="datetimeFigureOut">
              <a:rPr lang="ru-RU" smtClean="0"/>
              <a:pPr/>
              <a:t>28.04.2026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B7129-2C66-4CE9-85DD-351F77CD93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9663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F47A5-DE95-404E-9A88-4EA93D264E0A}" type="datetimeFigureOut">
              <a:rPr lang="ru-RU" smtClean="0"/>
              <a:pPr/>
              <a:t>28.04.2026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B7129-2C66-4CE9-85DD-351F77CD93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24981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F47A5-DE95-404E-9A88-4EA93D264E0A}" type="datetimeFigureOut">
              <a:rPr lang="ru-RU" smtClean="0"/>
              <a:pPr/>
              <a:t>28.04.2026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B7129-2C66-4CE9-85DD-351F77CD93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30086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F47A5-DE95-404E-9A88-4EA93D264E0A}" type="datetimeFigureOut">
              <a:rPr lang="ru-RU" smtClean="0"/>
              <a:pPr/>
              <a:t>28.04.2026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B7129-2C66-4CE9-85DD-351F77CD93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55578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F47A5-DE95-404E-9A88-4EA93D264E0A}" type="datetimeFigureOut">
              <a:rPr lang="ru-RU" smtClean="0"/>
              <a:pPr/>
              <a:t>28.04.2026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B7129-2C66-4CE9-85DD-351F77CD93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6373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F47A5-DE95-404E-9A88-4EA93D264E0A}" type="datetimeFigureOut">
              <a:rPr lang="ru-RU" smtClean="0"/>
              <a:pPr/>
              <a:t>28.04.2026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B7129-2C66-4CE9-85DD-351F77CD93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44630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F47A5-DE95-404E-9A88-4EA93D264E0A}" type="datetimeFigureOut">
              <a:rPr lang="ru-RU" smtClean="0"/>
              <a:pPr/>
              <a:t>28.04.2026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B7129-2C66-4CE9-85DD-351F77CD93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12508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F47A5-DE95-404E-9A88-4EA93D264E0A}" type="datetimeFigureOut">
              <a:rPr lang="ru-RU" smtClean="0"/>
              <a:pPr/>
              <a:t>28.04.2026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B7129-2C66-4CE9-85DD-351F77CD93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12518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F47A5-DE95-404E-9A88-4EA93D264E0A}" type="datetimeFigureOut">
              <a:rPr lang="ru-RU" smtClean="0"/>
              <a:pPr/>
              <a:t>28.04.2026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B7129-2C66-4CE9-85DD-351F77CD93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96017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F47A5-DE95-404E-9A88-4EA93D264E0A}" type="datetimeFigureOut">
              <a:rPr lang="ru-RU" smtClean="0"/>
              <a:pPr/>
              <a:t>28.04.2026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B7129-2C66-4CE9-85DD-351F77CD93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26724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F47A5-DE95-404E-9A88-4EA93D264E0A}" type="datetimeFigureOut">
              <a:rPr lang="ru-RU" smtClean="0"/>
              <a:pPr/>
              <a:t>28.04.2026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B7129-2C66-4CE9-85DD-351F77CD93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95106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F47A5-DE95-404E-9A88-4EA93D264E0A}" type="datetimeFigureOut">
              <a:rPr lang="ru-RU" smtClean="0"/>
              <a:pPr/>
              <a:t>28.04.2026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5B7129-2C66-4CE9-85DD-351F77CD93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61998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8" r:id="rId1"/>
    <p:sldLayoutId id="2147483819" r:id="rId2"/>
    <p:sldLayoutId id="2147483820" r:id="rId3"/>
    <p:sldLayoutId id="2147483821" r:id="rId4"/>
    <p:sldLayoutId id="2147483822" r:id="rId5"/>
    <p:sldLayoutId id="2147483823" r:id="rId6"/>
    <p:sldLayoutId id="2147483824" r:id="rId7"/>
    <p:sldLayoutId id="2147483825" r:id="rId8"/>
    <p:sldLayoutId id="2147483826" r:id="rId9"/>
    <p:sldLayoutId id="2147483827" r:id="rId10"/>
    <p:sldLayoutId id="214748382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524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Трапеция 19"/>
          <p:cNvSpPr/>
          <p:nvPr/>
        </p:nvSpPr>
        <p:spPr>
          <a:xfrm>
            <a:off x="4082757" y="-12700"/>
            <a:ext cx="8109243" cy="6870700"/>
          </a:xfrm>
          <a:custGeom>
            <a:avLst/>
            <a:gdLst>
              <a:gd name="connsiteX0" fmla="*/ 0 w 2798624"/>
              <a:gd name="connsiteY0" fmla="*/ 2914359 h 2914359"/>
              <a:gd name="connsiteX1" fmla="*/ 699656 w 2798624"/>
              <a:gd name="connsiteY1" fmla="*/ 0 h 2914359"/>
              <a:gd name="connsiteX2" fmla="*/ 2098968 w 2798624"/>
              <a:gd name="connsiteY2" fmla="*/ 0 h 2914359"/>
              <a:gd name="connsiteX3" fmla="*/ 2798624 w 2798624"/>
              <a:gd name="connsiteY3" fmla="*/ 2914359 h 2914359"/>
              <a:gd name="connsiteX4" fmla="*/ 0 w 2798624"/>
              <a:gd name="connsiteY4" fmla="*/ 2914359 h 2914359"/>
              <a:gd name="connsiteX0" fmla="*/ 0 w 4885030"/>
              <a:gd name="connsiteY0" fmla="*/ 4728872 h 4728872"/>
              <a:gd name="connsiteX1" fmla="*/ 699656 w 4885030"/>
              <a:gd name="connsiteY1" fmla="*/ 1814513 h 4728872"/>
              <a:gd name="connsiteX2" fmla="*/ 4885030 w 4885030"/>
              <a:gd name="connsiteY2" fmla="*/ 0 h 4728872"/>
              <a:gd name="connsiteX3" fmla="*/ 2798624 w 4885030"/>
              <a:gd name="connsiteY3" fmla="*/ 4728872 h 4728872"/>
              <a:gd name="connsiteX4" fmla="*/ 0 w 4885030"/>
              <a:gd name="connsiteY4" fmla="*/ 4728872 h 4728872"/>
              <a:gd name="connsiteX0" fmla="*/ 0 w 4885030"/>
              <a:gd name="connsiteY0" fmla="*/ 4728872 h 6929147"/>
              <a:gd name="connsiteX1" fmla="*/ 699656 w 4885030"/>
              <a:gd name="connsiteY1" fmla="*/ 1814513 h 6929147"/>
              <a:gd name="connsiteX2" fmla="*/ 4885030 w 4885030"/>
              <a:gd name="connsiteY2" fmla="*/ 0 h 6929147"/>
              <a:gd name="connsiteX3" fmla="*/ 4870311 w 4885030"/>
              <a:gd name="connsiteY3" fmla="*/ 6929147 h 6929147"/>
              <a:gd name="connsiteX4" fmla="*/ 0 w 4885030"/>
              <a:gd name="connsiteY4" fmla="*/ 4728872 h 6929147"/>
              <a:gd name="connsiteX0" fmla="*/ 0 w 4885030"/>
              <a:gd name="connsiteY0" fmla="*/ 4728872 h 6929147"/>
              <a:gd name="connsiteX1" fmla="*/ 3628594 w 4885030"/>
              <a:gd name="connsiteY1" fmla="*/ 28575 h 6929147"/>
              <a:gd name="connsiteX2" fmla="*/ 4885030 w 4885030"/>
              <a:gd name="connsiteY2" fmla="*/ 0 h 6929147"/>
              <a:gd name="connsiteX3" fmla="*/ 4870311 w 4885030"/>
              <a:gd name="connsiteY3" fmla="*/ 6929147 h 6929147"/>
              <a:gd name="connsiteX4" fmla="*/ 0 w 4885030"/>
              <a:gd name="connsiteY4" fmla="*/ 4728872 h 6929147"/>
              <a:gd name="connsiteX0" fmla="*/ 0 w 4913605"/>
              <a:gd name="connsiteY0" fmla="*/ 4700297 h 6900572"/>
              <a:gd name="connsiteX1" fmla="*/ 3628594 w 4913605"/>
              <a:gd name="connsiteY1" fmla="*/ 0 h 6900572"/>
              <a:gd name="connsiteX2" fmla="*/ 4913605 w 4913605"/>
              <a:gd name="connsiteY2" fmla="*/ 0 h 6900572"/>
              <a:gd name="connsiteX3" fmla="*/ 4870311 w 4913605"/>
              <a:gd name="connsiteY3" fmla="*/ 6900572 h 6900572"/>
              <a:gd name="connsiteX4" fmla="*/ 0 w 4913605"/>
              <a:gd name="connsiteY4" fmla="*/ 4700297 h 6900572"/>
              <a:gd name="connsiteX0" fmla="*/ 0 w 5385093"/>
              <a:gd name="connsiteY0" fmla="*/ 6900572 h 6900572"/>
              <a:gd name="connsiteX1" fmla="*/ 4100082 w 5385093"/>
              <a:gd name="connsiteY1" fmla="*/ 0 h 6900572"/>
              <a:gd name="connsiteX2" fmla="*/ 5385093 w 5385093"/>
              <a:gd name="connsiteY2" fmla="*/ 0 h 6900572"/>
              <a:gd name="connsiteX3" fmla="*/ 5341799 w 5385093"/>
              <a:gd name="connsiteY3" fmla="*/ 6900572 h 6900572"/>
              <a:gd name="connsiteX4" fmla="*/ 0 w 5385093"/>
              <a:gd name="connsiteY4" fmla="*/ 6900572 h 6900572"/>
              <a:gd name="connsiteX0" fmla="*/ 0 w 5385093"/>
              <a:gd name="connsiteY0" fmla="*/ 6900572 h 6900572"/>
              <a:gd name="connsiteX1" fmla="*/ 4100082 w 5385093"/>
              <a:gd name="connsiteY1" fmla="*/ 0 h 6900572"/>
              <a:gd name="connsiteX2" fmla="*/ 5385093 w 5385093"/>
              <a:gd name="connsiteY2" fmla="*/ 0 h 6900572"/>
              <a:gd name="connsiteX3" fmla="*/ 5379899 w 5385093"/>
              <a:gd name="connsiteY3" fmla="*/ 6900572 h 6900572"/>
              <a:gd name="connsiteX4" fmla="*/ 0 w 5385093"/>
              <a:gd name="connsiteY4" fmla="*/ 6900572 h 6900572"/>
              <a:gd name="connsiteX0" fmla="*/ 0 w 8109243"/>
              <a:gd name="connsiteY0" fmla="*/ 6900572 h 6900572"/>
              <a:gd name="connsiteX1" fmla="*/ 6824232 w 8109243"/>
              <a:gd name="connsiteY1" fmla="*/ 0 h 6900572"/>
              <a:gd name="connsiteX2" fmla="*/ 8109243 w 8109243"/>
              <a:gd name="connsiteY2" fmla="*/ 0 h 6900572"/>
              <a:gd name="connsiteX3" fmla="*/ 8104049 w 8109243"/>
              <a:gd name="connsiteY3" fmla="*/ 6900572 h 6900572"/>
              <a:gd name="connsiteX4" fmla="*/ 0 w 8109243"/>
              <a:gd name="connsiteY4" fmla="*/ 6900572 h 6900572"/>
              <a:gd name="connsiteX0" fmla="*/ 0 w 8109243"/>
              <a:gd name="connsiteY0" fmla="*/ 6913351 h 6913351"/>
              <a:gd name="connsiteX1" fmla="*/ 5465332 w 8109243"/>
              <a:gd name="connsiteY1" fmla="*/ 0 h 6913351"/>
              <a:gd name="connsiteX2" fmla="*/ 8109243 w 8109243"/>
              <a:gd name="connsiteY2" fmla="*/ 12779 h 6913351"/>
              <a:gd name="connsiteX3" fmla="*/ 8104049 w 8109243"/>
              <a:gd name="connsiteY3" fmla="*/ 6913351 h 6913351"/>
              <a:gd name="connsiteX4" fmla="*/ 0 w 8109243"/>
              <a:gd name="connsiteY4" fmla="*/ 6913351 h 6913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09243" h="6913351">
                <a:moveTo>
                  <a:pt x="0" y="6913351"/>
                </a:moveTo>
                <a:lnTo>
                  <a:pt x="5465332" y="0"/>
                </a:lnTo>
                <a:lnTo>
                  <a:pt x="8109243" y="12779"/>
                </a:lnTo>
                <a:cubicBezTo>
                  <a:pt x="8104337" y="2322495"/>
                  <a:pt x="8108955" y="4603635"/>
                  <a:pt x="8104049" y="6913351"/>
                </a:cubicBezTo>
                <a:lnTo>
                  <a:pt x="0" y="6913351"/>
                </a:lnTo>
                <a:close/>
              </a:path>
            </a:pathLst>
          </a:custGeom>
          <a:solidFill>
            <a:srgbClr val="D3D6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95547" y="1656948"/>
            <a:ext cx="67932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Кредиты для малого </a:t>
            </a:r>
            <a:r>
              <a:rPr lang="ru-RU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среднего бизнеса </a:t>
            </a:r>
            <a:r>
              <a:rPr lang="ru-RU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ОАО «Банк </a:t>
            </a:r>
            <a:r>
              <a:rPr lang="ru-RU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Дабрабыт»</a:t>
            </a:r>
            <a:endParaRPr lang="ru-RU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96407" y="3882899"/>
            <a:ext cx="244169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ru-RU" sz="8800" b="1" dirty="0" smtClean="0">
                <a:solidFill>
                  <a:srgbClr val="50545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26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10234814" y="376050"/>
            <a:ext cx="1692575" cy="432048"/>
          </a:xfrm>
          <a:prstGeom prst="rect">
            <a:avLst/>
          </a:prstGeom>
        </p:spPr>
      </p:pic>
      <p:sp>
        <p:nvSpPr>
          <p:cNvPr id="12" name="Прямоугольный треугольник 11"/>
          <p:cNvSpPr/>
          <p:nvPr/>
        </p:nvSpPr>
        <p:spPr>
          <a:xfrm flipV="1">
            <a:off x="0" y="0"/>
            <a:ext cx="9563101" cy="1798320"/>
          </a:xfrm>
          <a:prstGeom prst="rtTriangle">
            <a:avLst/>
          </a:prstGeom>
          <a:solidFill>
            <a:srgbClr val="D3D6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47329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23396" y="269489"/>
            <a:ext cx="75625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kern="0" dirty="0" smtClean="0">
                <a:solidFill>
                  <a:srgbClr val="C00000"/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Онлайн кредиты для </a:t>
            </a:r>
            <a:endParaRPr lang="en-US" sz="3200" b="1" kern="0" dirty="0" smtClean="0">
              <a:solidFill>
                <a:srgbClr val="C00000"/>
              </a:solidFill>
              <a:latin typeface="Times New Roman" panose="02020603050405020304" pitchFamily="18" charset="0"/>
              <a:ea typeface="Segoe UI" panose="020B0502040204020203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kern="0" dirty="0" smtClean="0">
                <a:solidFill>
                  <a:srgbClr val="C00000"/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Вашего </a:t>
            </a:r>
            <a:r>
              <a:rPr lang="ru-RU" sz="3000" b="1" kern="0" dirty="0" smtClean="0">
                <a:solidFill>
                  <a:srgbClr val="C00000"/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бизнеса</a:t>
            </a:r>
            <a:endParaRPr lang="ru-RU" sz="3000" b="1" kern="0" dirty="0">
              <a:solidFill>
                <a:srgbClr val="C00000"/>
              </a:solidFill>
              <a:latin typeface="Times New Roman" panose="02020603050405020304" pitchFamily="18" charset="0"/>
              <a:ea typeface="Segoe UI" panose="020B0502040204020203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75436224"/>
              </p:ext>
            </p:extLst>
          </p:nvPr>
        </p:nvGraphicFramePr>
        <p:xfrm>
          <a:off x="694596" y="2338987"/>
          <a:ext cx="10949476" cy="404422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791804"/>
                <a:gridCol w="6157672"/>
              </a:tblGrid>
              <a:tr h="562260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Параметры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Значения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56226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 финансирования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3 лет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24326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Валюта финансирования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белорусские рубли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622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Процентная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ставка</a:t>
                      </a:r>
                      <a:endParaRPr lang="ru-RU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12,8 % годовых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07824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Цель финансирования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 цели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25298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Виды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кредитования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разовый кредит, возобновляемая кредитная линия, овердрафт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10234814" y="376050"/>
            <a:ext cx="1692575" cy="432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94886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23396" y="269489"/>
            <a:ext cx="756250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000" b="1" kern="0" dirty="0" smtClean="0">
                <a:solidFill>
                  <a:srgbClr val="C00000"/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Кредитование инвестиционной деятельности за счёт ресурсов ОАО «Банк развития Республики Беларусь»</a:t>
            </a:r>
            <a:endParaRPr lang="ru-RU" sz="3000" b="1" kern="0" dirty="0">
              <a:solidFill>
                <a:srgbClr val="C00000"/>
              </a:solidFill>
              <a:latin typeface="Times New Roman" panose="02020603050405020304" pitchFamily="18" charset="0"/>
              <a:ea typeface="Segoe UI" panose="020B0502040204020203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63479173"/>
              </p:ext>
            </p:extLst>
          </p:nvPr>
        </p:nvGraphicFramePr>
        <p:xfrm>
          <a:off x="650634" y="1839149"/>
          <a:ext cx="10949476" cy="417021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117119"/>
                <a:gridCol w="5832357"/>
              </a:tblGrid>
              <a:tr h="562260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Ставка по кредиту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369491">
                <a:tc>
                  <a:txBody>
                    <a:bodyPr/>
                    <a:lstStyle/>
                    <a:p>
                      <a:pPr algn="l"/>
                      <a:r>
                        <a:rPr lang="ru-RU" sz="2000" b="1" kern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Segoe UI" panose="020B0502040204020203" pitchFamily="34" charset="0"/>
                          <a:cs typeface="Times New Roman" panose="02020603050405020304" pitchFamily="18" charset="0"/>
                        </a:rPr>
                        <a:t>Финансирование предприятий производственной сферы*</a:t>
                      </a:r>
                      <a:endParaRPr lang="ru-RU" sz="2000" b="1" kern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Segoe UI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10.75 % годовых</a:t>
                      </a:r>
                      <a:endParaRPr lang="ru-RU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24326">
                <a:tc>
                  <a:txBody>
                    <a:bodyPr/>
                    <a:lstStyle/>
                    <a:p>
                      <a:pPr algn="l"/>
                      <a:r>
                        <a:rPr lang="ru-RU" sz="2000" b="1" kern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Segoe UI" panose="020B0502040204020203" pitchFamily="34" charset="0"/>
                          <a:cs typeface="Times New Roman" panose="02020603050405020304" pitchFamily="18" charset="0"/>
                        </a:rPr>
                        <a:t>Финансирование предприятий производящих </a:t>
                      </a:r>
                      <a:r>
                        <a:rPr lang="ru-RU" sz="2000" b="1" kern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Segoe UI" panose="020B0502040204020203" pitchFamily="34" charset="0"/>
                          <a:cs typeface="Times New Roman" panose="02020603050405020304" pitchFamily="18" charset="0"/>
                        </a:rPr>
                        <a:t>экспортоориентированную</a:t>
                      </a:r>
                      <a:r>
                        <a:rPr lang="ru-RU" sz="2000" b="1" kern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Segoe UI" panose="020B0502040204020203" pitchFamily="34" charset="0"/>
                          <a:cs typeface="Times New Roman" panose="02020603050405020304" pitchFamily="18" charset="0"/>
                        </a:rPr>
                        <a:t> или </a:t>
                      </a:r>
                      <a:r>
                        <a:rPr lang="ru-RU" sz="2000" b="1" kern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Segoe UI" panose="020B0502040204020203" pitchFamily="34" charset="0"/>
                          <a:cs typeface="Times New Roman" panose="02020603050405020304" pitchFamily="18" charset="0"/>
                        </a:rPr>
                        <a:t>импортозамещаемую</a:t>
                      </a:r>
                      <a:r>
                        <a:rPr lang="ru-RU" sz="2000" b="1" kern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Segoe UI" panose="020B0502040204020203" pitchFamily="34" charset="0"/>
                          <a:cs typeface="Times New Roman" panose="02020603050405020304" pitchFamily="18" charset="0"/>
                        </a:rPr>
                        <a:t> продукцию*</a:t>
                      </a:r>
                      <a:endParaRPr lang="ru-RU" sz="2000" b="1" kern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Segoe UI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7.5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годовых</a:t>
                      </a:r>
                      <a:endParaRPr lang="ru-RU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6371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Поддержка экологических проектов*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8,38 </a:t>
                      </a: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годовых</a:t>
                      </a:r>
                      <a:endParaRPr lang="ru-RU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12067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Поддержка социальных проектов*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7,38 </a:t>
                      </a: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годовых</a:t>
                      </a:r>
                    </a:p>
                  </a:txBody>
                  <a:tcPr/>
                </a:tc>
              </a:tr>
              <a:tr h="1025298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Условия финансирования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 финансирования до 5 лет, отсрочка в погашении основного долга до 24 месяцев, валюта кредита белорусские рубли</a:t>
                      </a:r>
                      <a:endParaRPr lang="ru-RU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10234814" y="376050"/>
            <a:ext cx="1692575" cy="43204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36331" y="6180992"/>
            <a:ext cx="38160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Подробности у наших менеджеров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55241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57779" y="332002"/>
            <a:ext cx="766016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kern="0" dirty="0" smtClean="0">
                <a:solidFill>
                  <a:srgbClr val="C00000"/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Мы на связи:</a:t>
            </a:r>
            <a:endParaRPr lang="ru-RU" sz="4000" b="1" kern="0" dirty="0">
              <a:solidFill>
                <a:srgbClr val="C00000"/>
              </a:solidFill>
              <a:latin typeface="Times New Roman" panose="02020603050405020304" pitchFamily="18" charset="0"/>
              <a:ea typeface="Segoe UI" panose="020B05020402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10708" y="1313123"/>
            <a:ext cx="1051668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Сидорик Андрей – начальника отдела продаж среднему бизнесу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+375 (29)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310 80 42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Кайрис Кристина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+ 375 (33) 313 61 54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Яна Жавино 	+ 375 (29) 801 83 46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Сергей Горбачёв   + 375 (29) 347 28 50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65893" y="3832499"/>
            <a:ext cx="980913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Копач Александр –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начальника отдела продаж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малому бизнесу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+375 (29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716 79 35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Карамзина Дарья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375 (29) 829 37 05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Шемет Андрей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+ 375 (29) 661 38 55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Есимчик Татьяна + 375 (29) 199 57 08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Хиневич Оксана  + 375 (29) 551 41 22</a:t>
            </a: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10234814" y="376050"/>
            <a:ext cx="1692575" cy="432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197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2307</TotalTime>
  <Words>213</Words>
  <Application>Microsoft Office PowerPoint</Application>
  <PresentationFormat>Произвольный</PresentationFormat>
  <Paragraphs>40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Слайд 3</vt:lpstr>
      <vt:lpstr>Слайд 4</vt:lpstr>
    </vt:vector>
  </TitlesOfParts>
  <Company>Банк "Москва-Минск" г.Минск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Белая</dc:creator>
  <cp:lastModifiedBy>Admin</cp:lastModifiedBy>
  <cp:revision>249</cp:revision>
  <dcterms:created xsi:type="dcterms:W3CDTF">2024-06-25T11:47:38Z</dcterms:created>
  <dcterms:modified xsi:type="dcterms:W3CDTF">2026-04-28T11:11:03Z</dcterms:modified>
</cp:coreProperties>
</file>