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71" r:id="rId13"/>
    <p:sldId id="272" r:id="rId14"/>
    <p:sldId id="275" r:id="rId15"/>
    <p:sldId id="277" r:id="rId16"/>
    <p:sldId id="278" r:id="rId17"/>
    <p:sldId id="279" r:id="rId18"/>
    <p:sldId id="276" r:id="rId19"/>
  </p:sldIdLst>
  <p:sldSz cx="18288000" cy="10287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Montserrat" charset="-52"/>
      <p:regular r:id="rId25"/>
      <p:bold r:id="rId26"/>
      <p:italic r:id="rId27"/>
      <p:boldItalic r:id="rId28"/>
    </p:embeddedFont>
    <p:embeddedFont>
      <p:font typeface="Montserrat Bold" charset="-52"/>
      <p:bold r:id="rId29"/>
    </p:embeddedFont>
    <p:embeddedFont>
      <p:font typeface="Segoe UI" pitchFamily="34" charset="0"/>
      <p:regular r:id="rId30"/>
      <p:bold r:id="rId31"/>
      <p:italic r:id="rId32"/>
      <p:boldItalic r:id="rId33"/>
    </p:embeddedFont>
    <p:embeddedFont>
      <p:font typeface="Montserrat Medium" charset="-52"/>
      <p:regular r:id="rId34"/>
      <p:italic r:id="rId35"/>
    </p:embeddedFont>
    <p:embeddedFont>
      <p:font typeface="Montserrat SemiBold" charset="-52"/>
      <p:bold r:id="rId36"/>
      <p:boldItalic r:id="rId37"/>
    </p:embeddedFont>
    <p:embeddedFont>
      <p:font typeface="Montserrat Ultra-Bold" charset="-5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7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2240D-ED7C-4FEE-8A7E-F954FCDA534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17424-B852-4A28-A551-BDD265FD3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080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E7EA2-F9F4-4005-8998-79B59309D188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2250" y="809625"/>
            <a:ext cx="7183438" cy="40417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5" y="5120061"/>
            <a:ext cx="5390934" cy="4849404"/>
          </a:xfrm>
        </p:spPr>
        <p:txBody>
          <a:bodyPr/>
          <a:lstStyle/>
          <a:p>
            <a:endParaRPr lang="ru-RU" baseline="0" dirty="0" smtClean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73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E7EA2-F9F4-4005-8998-79B59309D188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2250" y="809625"/>
            <a:ext cx="7183438" cy="40417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5" y="5120061"/>
            <a:ext cx="5390934" cy="4849404"/>
          </a:xfrm>
        </p:spPr>
        <p:txBody>
          <a:bodyPr/>
          <a:lstStyle/>
          <a:p>
            <a:endParaRPr lang="ru-RU" baseline="0" dirty="0" smtClean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90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E7EA2-F9F4-4005-8998-79B59309D188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2250" y="809625"/>
            <a:ext cx="7183438" cy="40417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75" y="5120061"/>
            <a:ext cx="5390934" cy="4849404"/>
          </a:xfrm>
        </p:spPr>
        <p:txBody>
          <a:bodyPr/>
          <a:lstStyle/>
          <a:p>
            <a:endParaRPr lang="ru-RU" baseline="0" dirty="0" smtClean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69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371600" y="914400"/>
            <a:ext cx="15544800" cy="822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371600" y="9372600"/>
            <a:ext cx="38100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48400" y="9372600"/>
            <a:ext cx="57912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3106400" y="9372600"/>
            <a:ext cx="38100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6CEB639-1DB8-4259-B85D-C05A86B0EC4A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4408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708610" y="-412494"/>
            <a:ext cx="18562305" cy="8555165"/>
            <a:chOff x="0" y="0"/>
            <a:chExt cx="406400" cy="187305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4000" y="2051466"/>
            <a:ext cx="12503082" cy="10287000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 descr="a black and white photo of a glass building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11745" r="-1174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006848" y="6804594"/>
            <a:ext cx="7555842" cy="3482406"/>
            <a:chOff x="0" y="0"/>
            <a:chExt cx="406400" cy="187305"/>
          </a:xfrm>
        </p:grpSpPr>
        <p:sp>
          <p:nvSpPr>
            <p:cNvPr id="9" name="Freeform 9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>
                <a:alpha val="8000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31288" y="1010068"/>
            <a:ext cx="3862833" cy="39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  <a:spcBef>
                <a:spcPct val="0"/>
              </a:spcBef>
            </a:pPr>
            <a:r>
              <a:rPr lang="en-US" sz="2401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ОАО БАНК ДАБРАБЫТ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431650"/>
            <a:ext cx="9708873" cy="351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7699" b="1">
                <a:solidFill>
                  <a:srgbClr val="2A2E3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Предложения</a:t>
            </a:r>
          </a:p>
          <a:p>
            <a:pPr algn="l">
              <a:lnSpc>
                <a:spcPts val="9239"/>
              </a:lnSpc>
            </a:pPr>
            <a:r>
              <a:rPr lang="en-US" sz="7699" b="1">
                <a:solidFill>
                  <a:srgbClr val="B72C3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 зарплатному обслуживанию </a:t>
            </a:r>
          </a:p>
        </p:txBody>
      </p:sp>
      <p:sp>
        <p:nvSpPr>
          <p:cNvPr id="13" name="Freeform 13"/>
          <p:cNvSpPr/>
          <p:nvPr/>
        </p:nvSpPr>
        <p:spPr>
          <a:xfrm>
            <a:off x="646330" y="847508"/>
            <a:ext cx="764739" cy="759429"/>
          </a:xfrm>
          <a:custGeom>
            <a:avLst/>
            <a:gdLst/>
            <a:ahLst/>
            <a:cxnLst/>
            <a:rect l="l" t="t" r="r" b="b"/>
            <a:pathLst>
              <a:path w="764739" h="759429">
                <a:moveTo>
                  <a:pt x="0" y="0"/>
                </a:moveTo>
                <a:lnTo>
                  <a:pt x="764740" y="0"/>
                </a:lnTo>
                <a:lnTo>
                  <a:pt x="764740" y="759429"/>
                </a:lnTo>
                <a:lnTo>
                  <a:pt x="0" y="759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67964" y="-229718"/>
            <a:ext cx="10746435" cy="10746435"/>
          </a:xfrm>
          <a:custGeom>
            <a:avLst/>
            <a:gdLst/>
            <a:ahLst/>
            <a:cxnLst/>
            <a:rect l="l" t="t" r="r" b="b"/>
            <a:pathLst>
              <a:path w="10746435" h="10746435">
                <a:moveTo>
                  <a:pt x="0" y="0"/>
                </a:moveTo>
                <a:lnTo>
                  <a:pt x="10746435" y="0"/>
                </a:lnTo>
                <a:lnTo>
                  <a:pt x="10746435" y="10746436"/>
                </a:lnTo>
                <a:lnTo>
                  <a:pt x="0" y="10746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8685" y="356693"/>
            <a:ext cx="1793063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80"/>
              </a:lnSpc>
              <a:spcBef>
                <a:spcPct val="0"/>
              </a:spcBef>
            </a:pPr>
            <a:r>
              <a:rPr lang="en-US" sz="5900" b="1">
                <a:solidFill>
                  <a:srgbClr val="E729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Дополнительные преимущества</a:t>
            </a:r>
          </a:p>
        </p:txBody>
      </p:sp>
      <p:sp>
        <p:nvSpPr>
          <p:cNvPr id="4" name="Freeform 4"/>
          <p:cNvSpPr/>
          <p:nvPr/>
        </p:nvSpPr>
        <p:spPr>
          <a:xfrm>
            <a:off x="-5193881" y="-50381"/>
            <a:ext cx="10387762" cy="10387762"/>
          </a:xfrm>
          <a:custGeom>
            <a:avLst/>
            <a:gdLst/>
            <a:ahLst/>
            <a:cxnLst/>
            <a:rect l="l" t="t" r="r" b="b"/>
            <a:pathLst>
              <a:path w="10387762" h="10387762">
                <a:moveTo>
                  <a:pt x="0" y="0"/>
                </a:moveTo>
                <a:lnTo>
                  <a:pt x="10387762" y="0"/>
                </a:lnTo>
                <a:lnTo>
                  <a:pt x="10387762" y="10387762"/>
                </a:lnTo>
                <a:lnTo>
                  <a:pt x="0" y="1038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91889" y="5522011"/>
            <a:ext cx="1132003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Скидка 25 % на трансфер премиального уровня из Минска в Национальный аэропорт «Минск» и обратно (при заказе через консьерж сервис)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91889" y="6928883"/>
            <a:ext cx="11167411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Круглосуточный консьерж-сервис с использованием сервиса i-Concierge.by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1889" y="1672872"/>
            <a:ext cx="11793181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Бесплатное посещение бизнес-залов повышенной комфортности через приложение MILEONAIR: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раз в год в Национальном аэропорту «Минск»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раз в год за рубежом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91889" y="3451218"/>
            <a:ext cx="1132003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Регистрация на рейс в приоритетном порядке в РУП «Национальный аэропорт Минск» (для пассажиров авиаперевозчика «Белавиа»)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91889" y="4486615"/>
            <a:ext cx="11523001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Предполетный досмотр в приоритетном порядке (Fast Track) в РУП «Национальный аэропорт Минск»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1889" y="8999676"/>
            <a:ext cx="1132003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Бесплатная упаковка багажа в РУП «Национальный аэропорт Минск» 1 раз в год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91889" y="7964279"/>
            <a:ext cx="11523001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Специальная программа скидок у партнеров для держателей Белкарт Максимум 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06218" y="1584950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3" y="0"/>
                </a:lnTo>
                <a:lnTo>
                  <a:pt x="553203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06218" y="3375018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3" y="0"/>
                </a:lnTo>
                <a:lnTo>
                  <a:pt x="553203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506218" y="4407528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3" y="0"/>
                </a:lnTo>
                <a:lnTo>
                  <a:pt x="553203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06218" y="5476407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3" y="0"/>
                </a:lnTo>
                <a:lnTo>
                  <a:pt x="553203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06218" y="6864492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3" y="0"/>
                </a:lnTo>
                <a:lnTo>
                  <a:pt x="553203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06218" y="7923293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3" y="0"/>
                </a:lnTo>
                <a:lnTo>
                  <a:pt x="553203" y="553203"/>
                </a:lnTo>
                <a:lnTo>
                  <a:pt x="0" y="5532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506218" y="8952746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3" y="0"/>
                </a:lnTo>
                <a:lnTo>
                  <a:pt x="553203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54851" y="1080656"/>
            <a:ext cx="8938523" cy="9206344"/>
          </a:xfrm>
          <a:custGeom>
            <a:avLst/>
            <a:gdLst/>
            <a:ahLst/>
            <a:cxnLst/>
            <a:rect l="l" t="t" r="r" b="b"/>
            <a:pathLst>
              <a:path w="8938523" h="9206344">
                <a:moveTo>
                  <a:pt x="8938523" y="0"/>
                </a:moveTo>
                <a:lnTo>
                  <a:pt x="0" y="0"/>
                </a:lnTo>
                <a:lnTo>
                  <a:pt x="0" y="9206344"/>
                </a:lnTo>
                <a:lnTo>
                  <a:pt x="8938523" y="9206344"/>
                </a:lnTo>
                <a:lnTo>
                  <a:pt x="89385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54762" y="3771900"/>
            <a:ext cx="5807247" cy="3254847"/>
            <a:chOff x="0" y="91172"/>
            <a:chExt cx="7742996" cy="4339796"/>
          </a:xfrm>
        </p:grpSpPr>
        <p:sp>
          <p:nvSpPr>
            <p:cNvPr id="4" name="TextBox 4"/>
            <p:cNvSpPr txBox="1"/>
            <p:nvPr/>
          </p:nvSpPr>
          <p:spPr>
            <a:xfrm>
              <a:off x="0" y="390525"/>
              <a:ext cx="7742996" cy="4040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391"/>
                </a:lnSpc>
              </a:pPr>
              <a:r>
                <a:rPr lang="en-US" sz="7083">
                  <a:solidFill>
                    <a:srgbClr val="FCA2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   </a:t>
              </a:r>
              <a:r>
                <a:rPr lang="en-US" sz="7083" b="1">
                  <a:solidFill>
                    <a:srgbClr val="E01E2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НУСНАЯ</a:t>
              </a:r>
            </a:p>
            <a:p>
              <a:pPr algn="just">
                <a:lnSpc>
                  <a:spcPts val="12732"/>
                </a:lnSpc>
              </a:pPr>
              <a:r>
                <a:rPr lang="en-US" sz="6005" b="1">
                  <a:solidFill>
                    <a:srgbClr val="E01E2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ПРОГРАММА</a:t>
              </a:r>
            </a:p>
            <a:p>
              <a:pPr algn="just">
                <a:lnSpc>
                  <a:spcPts val="4821"/>
                </a:lnSpc>
              </a:pPr>
              <a:r>
                <a:rPr lang="en-US" sz="7776">
                  <a:solidFill>
                    <a:srgbClr val="FCA20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</a:t>
              </a:r>
              <a:r>
                <a:rPr lang="en-US" sz="7776" b="1">
                  <a:solidFill>
                    <a:srgbClr val="E01E2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ПЛЮШКI 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879784" y="91172"/>
              <a:ext cx="1016444" cy="959756"/>
            </a:xfrm>
            <a:custGeom>
              <a:avLst/>
              <a:gdLst/>
              <a:ahLst/>
              <a:cxnLst/>
              <a:rect l="l" t="t" r="r" b="b"/>
              <a:pathLst>
                <a:path w="1016444" h="959756">
                  <a:moveTo>
                    <a:pt x="0" y="0"/>
                  </a:moveTo>
                  <a:lnTo>
                    <a:pt x="1016444" y="0"/>
                  </a:lnTo>
                  <a:lnTo>
                    <a:pt x="1016444" y="959757"/>
                  </a:lnTo>
                  <a:lnTo>
                    <a:pt x="0" y="959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34" r="-35660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556439" y="493713"/>
            <a:ext cx="9731561" cy="932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FCA20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Основные условия:</a:t>
            </a:r>
          </a:p>
          <a:p>
            <a:pPr algn="l">
              <a:lnSpc>
                <a:spcPts val="2300"/>
              </a:lnSpc>
            </a:pPr>
            <a:endParaRPr lang="en-US" sz="3999" b="1">
              <a:solidFill>
                <a:srgbClr val="FCA20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450"/>
              </a:lnSpc>
            </a:pPr>
            <a:r>
              <a: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 2,5% </a:t>
            </a: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начисление баллов за безналичные операции</a:t>
            </a:r>
          </a:p>
          <a:p>
            <a:pPr algn="l">
              <a:lnSpc>
                <a:spcPts val="3450"/>
              </a:lnSpc>
            </a:pPr>
            <a:endParaRPr lang="en-US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0"/>
              </a:lnSpc>
            </a:pPr>
            <a:r>
              <a: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 180 дней </a:t>
            </a: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баллы накапливаются</a:t>
            </a:r>
          </a:p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личном кабинете</a:t>
            </a:r>
          </a:p>
          <a:p>
            <a:pPr algn="l">
              <a:lnSpc>
                <a:spcPts val="4081"/>
              </a:lnSpc>
            </a:pPr>
            <a:endParaRPr lang="en-US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081"/>
              </a:lnSpc>
            </a:pPr>
            <a:endParaRPr lang="en-US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599"/>
              </a:lnSpc>
            </a:pPr>
            <a:r>
              <a:rPr lang="en-US" sz="3999" b="1">
                <a:solidFill>
                  <a:srgbClr val="E54A2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Как работает?</a:t>
            </a:r>
          </a:p>
          <a:p>
            <a:pPr algn="l">
              <a:lnSpc>
                <a:spcPts val="2300"/>
              </a:lnSpc>
            </a:pPr>
            <a:endParaRPr lang="en-US" sz="3999" b="1">
              <a:solidFill>
                <a:srgbClr val="E54A2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Регистрируйтесь на сайте </a:t>
            </a:r>
          </a:p>
          <a:p>
            <a:pPr algn="l">
              <a:lnSpc>
                <a:spcPts val="3450"/>
              </a:lnSpc>
            </a:pPr>
            <a:endParaRPr lang="en-US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Накапливайте баллы за безналичные расчеты</a:t>
            </a:r>
          </a:p>
          <a:p>
            <a:pPr algn="l">
              <a:lnSpc>
                <a:spcPts val="3450"/>
              </a:lnSpc>
            </a:pPr>
            <a:endParaRPr lang="en-US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Обменивайте баллы на подарочные сертификаты у партнеров  (Мила, 21vek, Гиппо...)</a:t>
            </a:r>
          </a:p>
          <a:p>
            <a:pPr algn="l">
              <a:lnSpc>
                <a:spcPts val="3450"/>
              </a:lnSpc>
            </a:pPr>
            <a:endParaRPr lang="en-US" sz="3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45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баллы начисляются, </a:t>
            </a:r>
            <a:r>
              <a: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даже если вы ещё не зарегистрировались в личном кабинете</a:t>
            </a: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поэтому самое время проверить ваш баланс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9650" y="471197"/>
            <a:ext cx="1630109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Базовые счета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69631" y="655473"/>
            <a:ext cx="549666" cy="545849"/>
          </a:xfrm>
          <a:custGeom>
            <a:avLst/>
            <a:gdLst/>
            <a:ahLst/>
            <a:cxnLst/>
            <a:rect l="l" t="t" r="r" b="b"/>
            <a:pathLst>
              <a:path w="549666" h="545849">
                <a:moveTo>
                  <a:pt x="0" y="0"/>
                </a:moveTo>
                <a:lnTo>
                  <a:pt x="549666" y="0"/>
                </a:lnTo>
                <a:lnTo>
                  <a:pt x="549666" y="545849"/>
                </a:lnTo>
                <a:lnTo>
                  <a:pt x="0" y="54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V="1">
            <a:off x="819297" y="3345928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2993051" y="1538250"/>
            <a:ext cx="2527323" cy="1783865"/>
            <a:chOff x="0" y="0"/>
            <a:chExt cx="3369764" cy="2378487"/>
          </a:xfrm>
        </p:grpSpPr>
        <p:sp>
          <p:nvSpPr>
            <p:cNvPr id="8" name="Freeform 8"/>
            <p:cNvSpPr/>
            <p:nvPr/>
          </p:nvSpPr>
          <p:spPr>
            <a:xfrm>
              <a:off x="417227" y="0"/>
              <a:ext cx="2535310" cy="1601248"/>
            </a:xfrm>
            <a:custGeom>
              <a:avLst/>
              <a:gdLst/>
              <a:ahLst/>
              <a:cxnLst/>
              <a:rect l="l" t="t" r="r" b="b"/>
              <a:pathLst>
                <a:path w="2535310" h="1601248">
                  <a:moveTo>
                    <a:pt x="0" y="0"/>
                  </a:moveTo>
                  <a:lnTo>
                    <a:pt x="2535310" y="0"/>
                  </a:lnTo>
                  <a:lnTo>
                    <a:pt x="2535310" y="1601248"/>
                  </a:lnTo>
                  <a:lnTo>
                    <a:pt x="0" y="1601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1563148"/>
              <a:ext cx="3369764" cy="815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Базовый Пенсионный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11490532" y="1600162"/>
            <a:ext cx="0" cy="8320778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5652178" y="1607174"/>
            <a:ext cx="0" cy="8320778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814534" y="4578595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819297" y="4967936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814534" y="6991051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819297" y="7722109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172810" y="3429005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Тип карточки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56940" y="3429005"/>
            <a:ext cx="579334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Белкарт Премиум 5 лет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00769" y="3429005"/>
            <a:ext cx="551188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Белкарт Премиум 5 лет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2810" y="4536136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Плата за обслуживание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56940" y="4544854"/>
            <a:ext cx="5793347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66972" y="4602408"/>
            <a:ext cx="5379480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</a:t>
            </a:r>
          </a:p>
        </p:txBody>
      </p:sp>
      <p:sp>
        <p:nvSpPr>
          <p:cNvPr id="22" name="AutoShape 22"/>
          <p:cNvSpPr/>
          <p:nvPr/>
        </p:nvSpPr>
        <p:spPr>
          <a:xfrm>
            <a:off x="752689" y="8693314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819297" y="9920939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1172810" y="5330828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Мани-бэк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2810" y="7195839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Доход на остаток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656940" y="5287024"/>
            <a:ext cx="5793347" cy="94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0,5% в категориях Продукты, АЗС, Аптеки;</a:t>
            </a:r>
          </a:p>
          <a:p>
            <a:pPr algn="ctr">
              <a:lnSpc>
                <a:spcPts val="2519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1% - иные оплаты</a:t>
            </a:r>
          </a:p>
          <a:p>
            <a:pPr algn="ctr">
              <a:lnSpc>
                <a:spcPts val="2519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(кроме стандартных исключений)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56940" y="7205364"/>
            <a:ext cx="5793347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692423" y="7898321"/>
            <a:ext cx="5793347" cy="67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банкоматах банка и банков партнеров</a:t>
            </a:r>
          </a:p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до 150 BYN в месяц в иных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526491" y="4991749"/>
            <a:ext cx="5460443" cy="188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4% - аптеки;</a:t>
            </a:r>
          </a:p>
          <a:p>
            <a:pPr algn="ctr">
              <a:lnSpc>
                <a:spcPts val="2519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3% - мед. центры; </a:t>
            </a:r>
          </a:p>
          <a:p>
            <a:pPr algn="ctr">
              <a:lnSpc>
                <a:spcPts val="2519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2% - путешествия, транспорт, рестораны и развлечения;</a:t>
            </a:r>
          </a:p>
          <a:p>
            <a:pPr algn="ctr">
              <a:lnSpc>
                <a:spcPts val="2519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1% - иные оплаты</a:t>
            </a:r>
          </a:p>
          <a:p>
            <a:pPr algn="ctr">
              <a:lnSpc>
                <a:spcPts val="2519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(кроме стандартных исключений)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557413" y="7205364"/>
            <a:ext cx="5398598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3%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814534" y="3810002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1172810" y="3850220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Дополнительно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55037" y="3802943"/>
            <a:ext cx="6634875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Бесплатное зачисление любых переводов по РБ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Скидка 15% на «БЕЛГОССТРАХ»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566972" y="7898321"/>
            <a:ext cx="5379480" cy="67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любая сумма в любых банкоматах по всему миру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7289952" y="1538250"/>
            <a:ext cx="2527323" cy="1469540"/>
            <a:chOff x="0" y="0"/>
            <a:chExt cx="3369764" cy="1959387"/>
          </a:xfrm>
        </p:grpSpPr>
        <p:sp>
          <p:nvSpPr>
            <p:cNvPr id="36" name="Freeform 36"/>
            <p:cNvSpPr/>
            <p:nvPr/>
          </p:nvSpPr>
          <p:spPr>
            <a:xfrm>
              <a:off x="417227" y="0"/>
              <a:ext cx="2535310" cy="1601248"/>
            </a:xfrm>
            <a:custGeom>
              <a:avLst/>
              <a:gdLst/>
              <a:ahLst/>
              <a:cxnLst/>
              <a:rect l="l" t="t" r="r" b="b"/>
              <a:pathLst>
                <a:path w="2535310" h="1601248">
                  <a:moveTo>
                    <a:pt x="0" y="0"/>
                  </a:moveTo>
                  <a:lnTo>
                    <a:pt x="2535310" y="0"/>
                  </a:lnTo>
                  <a:lnTo>
                    <a:pt x="2535310" y="1601248"/>
                  </a:lnTo>
                  <a:lnTo>
                    <a:pt x="0" y="1601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1563148"/>
              <a:ext cx="3369764" cy="396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Базовый Старт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172810" y="7891164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Бесплатное снятие наличных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72810" y="9012255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СМС оповещение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56940" y="3837255"/>
            <a:ext cx="5793347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Бесплатное зачисление любых переводов по РБ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656940" y="9098127"/>
            <a:ext cx="5793347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 BYN за приходные или расходные СМС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500769" y="9088602"/>
            <a:ext cx="5793347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 BYN за приходные и расходные СМС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0696" y="-2681153"/>
            <a:ext cx="12989464" cy="14977369"/>
          </a:xfrm>
          <a:custGeom>
            <a:avLst/>
            <a:gdLst/>
            <a:ahLst/>
            <a:cxnLst/>
            <a:rect l="l" t="t" r="r" b="b"/>
            <a:pathLst>
              <a:path w="12989464" h="14977369">
                <a:moveTo>
                  <a:pt x="0" y="0"/>
                </a:moveTo>
                <a:lnTo>
                  <a:pt x="12989464" y="0"/>
                </a:lnTo>
                <a:lnTo>
                  <a:pt x="12989464" y="14977369"/>
                </a:lnTo>
                <a:lnTo>
                  <a:pt x="0" y="1497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49760" y="1028700"/>
            <a:ext cx="4211797" cy="8559424"/>
            <a:chOff x="0" y="0"/>
            <a:chExt cx="5001260" cy="101638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24944" r="-2912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24316" y="3063974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0"/>
                </a:lnTo>
                <a:lnTo>
                  <a:pt x="0" y="481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4316" y="3564854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1"/>
                </a:lnTo>
                <a:lnTo>
                  <a:pt x="0" y="481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4316" y="4065735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1"/>
                </a:lnTo>
                <a:lnTo>
                  <a:pt x="0" y="481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4316" y="4566616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0"/>
                </a:lnTo>
                <a:lnTo>
                  <a:pt x="0" y="481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4316" y="5038921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1"/>
                </a:lnTo>
                <a:lnTo>
                  <a:pt x="0" y="481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4316" y="5539802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1"/>
                </a:lnTo>
                <a:lnTo>
                  <a:pt x="0" y="481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4316" y="6021633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1"/>
                </a:lnTo>
                <a:lnTo>
                  <a:pt x="0" y="481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4316" y="6493939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0"/>
                </a:lnTo>
                <a:lnTo>
                  <a:pt x="0" y="481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4316" y="7023394"/>
            <a:ext cx="1091205" cy="481831"/>
          </a:xfrm>
          <a:custGeom>
            <a:avLst/>
            <a:gdLst/>
            <a:ahLst/>
            <a:cxnLst/>
            <a:rect l="l" t="t" r="r" b="b"/>
            <a:pathLst>
              <a:path w="1091205" h="481831">
                <a:moveTo>
                  <a:pt x="0" y="0"/>
                </a:moveTo>
                <a:lnTo>
                  <a:pt x="1091205" y="0"/>
                </a:lnTo>
                <a:lnTo>
                  <a:pt x="1091205" y="481831"/>
                </a:lnTo>
                <a:lnTo>
                  <a:pt x="0" y="481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15521" y="3080136"/>
            <a:ext cx="9096237" cy="450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5"/>
              </a:lnSpc>
            </a:pP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Оплата товаров и услуг</a:t>
            </a:r>
          </a:p>
          <a:p>
            <a:pPr algn="l">
              <a:lnSpc>
                <a:spcPts val="3895"/>
              </a:lnSpc>
            </a:pP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Платежи и переводы через ЕРИП без комиссии</a:t>
            </a:r>
          </a:p>
          <a:p>
            <a:pPr algn="l">
              <a:lnSpc>
                <a:spcPts val="3895"/>
              </a:lnSpc>
            </a:pP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Заказ карточек с доставкой на дом</a:t>
            </a:r>
          </a:p>
          <a:p>
            <a:pPr algn="l">
              <a:lnSpc>
                <a:spcPts val="3895"/>
              </a:lnSpc>
            </a:pP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Открытие счетов</a:t>
            </a:r>
          </a:p>
          <a:p>
            <a:pPr algn="l">
              <a:lnSpc>
                <a:spcPts val="3895"/>
              </a:lnSpc>
            </a:pP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Оформление, </a:t>
            </a:r>
            <a:r>
              <a:rPr lang="en-US" sz="278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пополнение</a:t>
            </a: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78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закрытие</a:t>
            </a: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8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депозитов</a:t>
            </a:r>
            <a:endParaRPr lang="en-US" sz="278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95"/>
              </a:lnSpc>
            </a:pP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Оформление онлайн-кредитов</a:t>
            </a:r>
          </a:p>
          <a:p>
            <a:pPr algn="l">
              <a:lnSpc>
                <a:spcPts val="3895"/>
              </a:lnSpc>
            </a:pP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Погашение кредитов</a:t>
            </a:r>
          </a:p>
          <a:p>
            <a:pPr algn="l">
              <a:lnSpc>
                <a:spcPts val="3895"/>
              </a:lnSpc>
            </a:pPr>
            <a:r>
              <a:rPr lang="en-US" sz="278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Покупка</a:t>
            </a: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валюты по </a:t>
            </a:r>
            <a:r>
              <a:rPr lang="en-US" sz="278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выгодному</a:t>
            </a: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8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курсу</a:t>
            </a:r>
            <a:endParaRPr lang="en-US" sz="278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895"/>
              </a:lnSpc>
            </a:pPr>
            <a:r>
              <a:rPr lang="en-US" sz="278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Управление</a:t>
            </a: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8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настройками</a:t>
            </a:r>
            <a:r>
              <a:rPr lang="en-US" sz="278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82" dirty="0" err="1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персонализации</a:t>
            </a:r>
            <a:endParaRPr lang="en-US" sz="278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1028700"/>
            <a:ext cx="8692741" cy="6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86"/>
              </a:lnSpc>
              <a:spcBef>
                <a:spcPct val="0"/>
              </a:spcBef>
            </a:pPr>
            <a:r>
              <a:rPr lang="en-US" sz="4655" dirty="0" smtClean="0">
                <a:solidFill>
                  <a:srgbClr val="EA1D28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ДАБРАБЫТ-ОНЛАЙН</a:t>
            </a:r>
            <a:endParaRPr lang="en-US" sz="4655" dirty="0">
              <a:solidFill>
                <a:srgbClr val="EA1D28"/>
              </a:solidFill>
              <a:latin typeface="Cy Grotesk Grand"/>
              <a:ea typeface="Cy Grotesk Grand"/>
              <a:cs typeface="Cy Grotesk Grand"/>
              <a:sym typeface="Cy Grotesk Gr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7332" y="-5840159"/>
            <a:ext cx="14949437" cy="14433002"/>
          </a:xfrm>
          <a:custGeom>
            <a:avLst/>
            <a:gdLst/>
            <a:ahLst/>
            <a:cxnLst/>
            <a:rect l="l" t="t" r="r" b="b"/>
            <a:pathLst>
              <a:path w="14949437" h="14433002">
                <a:moveTo>
                  <a:pt x="0" y="0"/>
                </a:moveTo>
                <a:lnTo>
                  <a:pt x="14949437" y="0"/>
                </a:lnTo>
                <a:lnTo>
                  <a:pt x="14949437" y="14433001"/>
                </a:lnTo>
                <a:lnTo>
                  <a:pt x="0" y="14433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996754" y="2493038"/>
            <a:ext cx="14949437" cy="14433002"/>
          </a:xfrm>
          <a:custGeom>
            <a:avLst/>
            <a:gdLst/>
            <a:ahLst/>
            <a:cxnLst/>
            <a:rect l="l" t="t" r="r" b="b"/>
            <a:pathLst>
              <a:path w="14949437" h="14433002">
                <a:moveTo>
                  <a:pt x="0" y="0"/>
                </a:moveTo>
                <a:lnTo>
                  <a:pt x="14949437" y="0"/>
                </a:lnTo>
                <a:lnTo>
                  <a:pt x="14949437" y="14433002"/>
                </a:lnTo>
                <a:lnTo>
                  <a:pt x="0" y="14433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93671" y="5733155"/>
            <a:ext cx="11489892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2"/>
              </a:lnSpc>
            </a:pPr>
            <a:r>
              <a:rPr lang="en-US" sz="6452">
                <a:solidFill>
                  <a:srgbClr val="0DAA7A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СКИДКИ</a:t>
            </a:r>
          </a:p>
          <a:p>
            <a:pPr marL="0" lvl="0" indent="0" algn="l">
              <a:lnSpc>
                <a:spcPts val="7742"/>
              </a:lnSpc>
              <a:spcBef>
                <a:spcPct val="0"/>
              </a:spcBef>
            </a:pPr>
            <a:r>
              <a:rPr lang="en-US" sz="6452">
                <a:solidFill>
                  <a:srgbClr val="0DAA7A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«СФЕРА БЕЛКАРТ»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2167820">
            <a:off x="12662162" y="-1412982"/>
            <a:ext cx="3844035" cy="7812040"/>
            <a:chOff x="0" y="0"/>
            <a:chExt cx="5001260" cy="10163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4657" t="-2940" r="-4437" b="-317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801901"/>
            <a:ext cx="8692741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44"/>
              </a:lnSpc>
              <a:spcBef>
                <a:spcPct val="0"/>
              </a:spcBef>
            </a:pPr>
            <a:r>
              <a:rPr lang="en-US" sz="6536">
                <a:solidFill>
                  <a:srgbClr val="3871E2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ОПЛАТА БЕЛКАРТ PAY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6800" y="3773576"/>
            <a:ext cx="7705065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Возможность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бесконтактной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оплаты</a:t>
            </a:r>
            <a:endParaRPr lang="ru-RU" sz="1700" dirty="0">
              <a:solidFill>
                <a:srgbClr val="000000"/>
              </a:solidFill>
              <a:latin typeface="Cy Grotesk Grand"/>
              <a:ea typeface="Cy Grotesk Grand"/>
              <a:cs typeface="Cy Grotesk Grand"/>
              <a:sym typeface="Cy Grotesk Grand"/>
            </a:endParaRPr>
          </a:p>
          <a:p>
            <a:pPr algn="l">
              <a:lnSpc>
                <a:spcPts val="2040"/>
              </a:lnSpc>
              <a:spcBef>
                <a:spcPct val="0"/>
              </a:spcBef>
            </a:pPr>
            <a:r>
              <a:rPr lang="en-US" sz="1700" dirty="0" smtClean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«</a:t>
            </a:r>
            <a:r>
              <a:rPr lang="en-US" sz="1700" dirty="0" err="1" smtClean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Белкарт</a:t>
            </a:r>
            <a:r>
              <a:rPr lang="en-US" sz="1700" dirty="0" smtClean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Pay»</a:t>
            </a:r>
          </a:p>
          <a:p>
            <a:pPr algn="l">
              <a:lnSpc>
                <a:spcPts val="2040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на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базе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мобильных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устройств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с </a:t>
            </a:r>
            <a:r>
              <a:rPr lang="en-US" sz="1700" dirty="0" err="1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операционной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системой</a:t>
            </a:r>
            <a:r>
              <a:rPr lang="en-US" sz="1700" dirty="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 Android.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30717" y="7704049"/>
            <a:ext cx="1022340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Возможность накапливать баллы за покупки карточкой </a:t>
            </a:r>
          </a:p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Банка Дабрабыт с помощью Белкарт Pay 1 балл=1 BYN.</a:t>
            </a:r>
          </a:p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Баллы можно потратить на скидки у партнеров или на шансы</a:t>
            </a:r>
          </a:p>
          <a:p>
            <a:pPr algn="l">
              <a:lnSpc>
                <a:spcPts val="204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Cy Grotesk Grand"/>
                <a:ea typeface="Cy Grotesk Grand"/>
                <a:cs typeface="Cy Grotesk Grand"/>
                <a:sym typeface="Cy Grotesk Grand"/>
              </a:rPr>
              <a:t>для участия в розыгрышах от Белкарт.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37F4DA1-8A71-4147-AD28-CF963E648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4170" y="11906"/>
            <a:ext cx="11253830" cy="103445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7B7F9DC-849D-4A23-9F53-405B97C85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11906"/>
            <a:ext cx="11676684" cy="10353710"/>
          </a:xfrm>
          <a:prstGeom prst="rect">
            <a:avLst/>
          </a:prstGeom>
        </p:spPr>
      </p:pic>
      <p:sp>
        <p:nvSpPr>
          <p:cNvPr id="3" name="AutoShape 2" descr="data:image/png;base64,iVBORw0KGgoAAAANSUhEUgAAACIAAAAiCAYAAAA6RwvCAAAAGXRFWHRTb2Z0d2FyZQBBZG9iZSBJbWFnZVJlYWR5ccllPAAAAyZpVFh0WE1MOmNvbS5hZG9iZS54bXAAAAAAADw/eHBhY2tldCBiZWdpbj0i77u/IiBpZD0iVzVNME1wQ2VoaUh6cmVTek5UY3prYzlkIj8+IDx4OnhtcG1ldGEgeG1sbnM6eD0iYWRvYmU6bnM6bWV0YS8iIHg6eG1wdGs9IkFkb2JlIFhNUCBDb3JlIDUuNi1jMTExIDc5LjE1ODMyNSwgMjAxNS8wOS8xMC0wMToxMDoyMC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DIwMTUgKFdpbmRvd3MpIiB4bXBNTTpJbnN0YW5jZUlEPSJ4bXAuaWlkOjQwMzI4NUI3OTBCQTExRThBM0Y2QTUwOENCMEQzNTFGIiB4bXBNTTpEb2N1bWVudElEPSJ4bXAuZGlkOjQwMzI4NUI4OTBCQTExRThBM0Y2QTUwOENCMEQzNTFGIj4gPHhtcE1NOkRlcml2ZWRGcm9tIHN0UmVmOmluc3RhbmNlSUQ9InhtcC5paWQ6NDAzMjg1QjU5MEJBMTFFOEEzRjZBNTA4Q0IwRDM1MUYiIHN0UmVmOmRvY3VtZW50SUQ9InhtcC5kaWQ6NDAzMjg1QjY5MEJBMTFFOEEzRjZBNTA4Q0IwRDM1MUYiLz4gPC9yZGY6RGVzY3JpcHRpb24+IDwvcmRmOlJERj4gPC94OnhtcG1ldGE+IDw/eHBhY2tldCBlbmQ9InIiPz7gNkmdAAACrElEQVR42sSYTUhVQRTH73sKRVC0KNMoow9JpYinGJIVBGotijAQWyRBKxd90C544SIqCh5GH1JB4EJoEW10Ia1aZS6KgqKSMNCXYCYEtclVt/+x/9h4eW/u3PfmPg/80Dtzz8z/nZk7c2YSvu97ESwJasEJcBQ0gnLW/QGvwAh4CsZZZmUJSyGrwVVwns+f2eF7kGVZNdgNjlCs2F1wGfwK7UGEGEiCG/4/mwb7QXmIj8d3WugjdpNt5fUxNbbB/281Fp3nY7vWTmVUISk69hYhIEiabTbaClEiDjsUoWhj23vDhKjhaI9BhKKVfVSZhIhdj1GE4gr7SuQScpuVXokQe6Ce1TqyAsyDrWDSK41t5hq0CvxOsvAR+BGDiKSh7iv4Dgb0Bc3nAuQy9LKAZcGYPhcCNKnpIIrrqPClw0gkwCjD/83w3mv+rRchp8GUBMehiBegGWRAh6FtKf8Czkh43oBbjoZDhmCU4c5Y+sg+9EHNj25HIp6zvSg/7KQ4qFk942A4noFD4A64GMF3Vv+8/JBOemRCGeolN2ln/nGhoJ/CUJ4yhG69to1X5KgfZt29Aoe0Sw3NW6Z8+WwOHNTCuE6rGwbHQD84W+CwphbSSmZgkxbKW7TI7OSEFOsvcpJPgD75py64Exo44C+1+w6+NLF6fYnfZ+msxDx28MkvLvGqYBDMRWhgraMFcBY80dOAlbIVgy3a8SBuq+bWsiQNmOcaMOWVzqSvhwxAzlTx2nKninry3LbcybPHc0dcx4lW2+OEooEOaYciLrHNpqhHzkpt4dpRhIBtWjsbCzn7qrwzox3Cm0GZRedlfDdL376wQ7jttcQaXkuc4/NHbv3vwDTLNoFdvDdRKYNshmnw09X9SPCiphMcB3sCRwbZyYd4UfMpykXNXwEGAG8gBIYwdpfgAAAAAElFTkSuQmCC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>
              <a:solidFill>
                <a:prstClr val="black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203D7A33-C416-4278-A900-84816AA68600}"/>
              </a:ext>
            </a:extLst>
          </p:cNvPr>
          <p:cNvSpPr/>
          <p:nvPr/>
        </p:nvSpPr>
        <p:spPr>
          <a:xfrm>
            <a:off x="965285" y="2567038"/>
            <a:ext cx="6109365" cy="6952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Деньги под рукой 24/7 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Быстрое оформление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Сумма кредита:</a:t>
            </a: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от 50 до </a:t>
            </a:r>
            <a:r>
              <a:rPr lang="en-US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50</a:t>
            </a:r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 000 BYN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Возобновляемая</a:t>
            </a: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кредитная линия —</a:t>
            </a: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12 месяцев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Автоматическое погашение</a:t>
            </a: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при поступлении денежных</a:t>
            </a: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средств на счет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Ставка: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13,</a:t>
            </a:r>
            <a:r>
              <a:rPr lang="en-US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44</a:t>
            </a:r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% годовых</a:t>
            </a:r>
            <a:r>
              <a:rPr lang="en-US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 </a:t>
            </a:r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при сроке возврата 30 дней</a:t>
            </a:r>
          </a:p>
          <a:p>
            <a:endParaRPr lang="en-US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14,</a:t>
            </a:r>
            <a:r>
              <a:rPr lang="en-US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44</a:t>
            </a:r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% годовых</a:t>
            </a:r>
            <a:r>
              <a:rPr lang="en-US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 </a:t>
            </a:r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при сроке возврата 90 дней</a:t>
            </a: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 </a:t>
            </a:r>
            <a:endParaRPr lang="en-US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18,</a:t>
            </a:r>
            <a:r>
              <a:rPr lang="en-US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49</a:t>
            </a:r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% годовых при сроке возврата 360 дней</a:t>
            </a:r>
            <a:endParaRPr lang="en-US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endParaRPr lang="ru-RU" sz="1350" dirty="0">
              <a:solidFill>
                <a:prstClr val="black"/>
              </a:solidFill>
              <a:latin typeface="Montserrat Medium" panose="00000600000000000000" pitchFamily="50" charset="-52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5D855B2-EE76-47E2-BA91-823E470E1963}"/>
              </a:ext>
            </a:extLst>
          </p:cNvPr>
          <p:cNvSpPr/>
          <p:nvPr/>
        </p:nvSpPr>
        <p:spPr>
          <a:xfrm>
            <a:off x="965285" y="1733551"/>
            <a:ext cx="48141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solidFill>
                  <a:prstClr val="black"/>
                </a:solidFill>
                <a:latin typeface="Montserrat" panose="00000500000000000000" pitchFamily="50" charset="-52"/>
                <a:cs typeface="Segoe UI" panose="020B0502040204020203" pitchFamily="34" charset="0"/>
              </a:rPr>
              <a:t>Позвольте себе больше!</a:t>
            </a:r>
            <a:endParaRPr lang="ru-RU" sz="2700" dirty="0">
              <a:solidFill>
                <a:prstClr val="black"/>
              </a:solidFill>
              <a:latin typeface="Montserrat" panose="00000500000000000000" pitchFamily="50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76C8DC0C-8677-4036-9596-8D6FD4F5DCCB}"/>
              </a:ext>
            </a:extLst>
          </p:cNvPr>
          <p:cNvSpPr/>
          <p:nvPr/>
        </p:nvSpPr>
        <p:spPr>
          <a:xfrm>
            <a:off x="7573785" y="2500316"/>
            <a:ext cx="26677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solidFill>
                  <a:sysClr val="windowText" lastClr="000000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У вас будет</a:t>
            </a:r>
          </a:p>
          <a:p>
            <a:r>
              <a:rPr lang="ru-RU" sz="2700" b="1" dirty="0">
                <a:solidFill>
                  <a:sysClr val="windowText" lastClr="000000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возможность</a:t>
            </a:r>
            <a:endParaRPr lang="ru-RU" sz="2700" dirty="0">
              <a:solidFill>
                <a:sysClr val="windowText" lastClr="00000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817B1867-343B-46B6-8A52-AD6D15D2909B}"/>
              </a:ext>
            </a:extLst>
          </p:cNvPr>
          <p:cNvSpPr/>
          <p:nvPr/>
        </p:nvSpPr>
        <p:spPr>
          <a:xfrm>
            <a:off x="7573786" y="4536507"/>
            <a:ext cx="30684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solidFill>
                  <a:prstClr val="black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Потратить больше,</a:t>
            </a:r>
          </a:p>
          <a:p>
            <a:r>
              <a:rPr lang="ru-RU" sz="2100" b="1" dirty="0">
                <a:solidFill>
                  <a:prstClr val="black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чем запланировали</a:t>
            </a:r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2769446-F8DE-4B57-AAC6-9D9DCDEF23D7}"/>
              </a:ext>
            </a:extLst>
          </p:cNvPr>
          <p:cNvSpPr/>
          <p:nvPr/>
        </p:nvSpPr>
        <p:spPr>
          <a:xfrm>
            <a:off x="7573786" y="6212082"/>
            <a:ext cx="28937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solidFill>
                  <a:prstClr val="black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Оплатить срочные</a:t>
            </a:r>
          </a:p>
          <a:p>
            <a:r>
              <a:rPr lang="ru-RU" sz="2100" b="1" dirty="0">
                <a:solidFill>
                  <a:prstClr val="black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расходы</a:t>
            </a:r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25E17A31-3E4B-41D5-8230-8484AA84A7AA}"/>
              </a:ext>
            </a:extLst>
          </p:cNvPr>
          <p:cNvSpPr/>
          <p:nvPr/>
        </p:nvSpPr>
        <p:spPr>
          <a:xfrm>
            <a:off x="7573785" y="7916210"/>
            <a:ext cx="2741456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solidFill>
                  <a:prstClr val="black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Решить</a:t>
            </a:r>
          </a:p>
          <a:p>
            <a:r>
              <a:rPr lang="ru-RU" sz="2100" b="1" dirty="0">
                <a:solidFill>
                  <a:prstClr val="black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непредвиденные</a:t>
            </a:r>
          </a:p>
          <a:p>
            <a:r>
              <a:rPr lang="ru-RU" sz="2100" b="1" dirty="0">
                <a:solidFill>
                  <a:prstClr val="black"/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ситуации</a:t>
            </a:r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767913" y="2689886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A31D14"/>
              </a:solidFill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773936" y="332303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759741" y="3921101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3" name="Пятиугольник 32"/>
          <p:cNvSpPr/>
          <p:nvPr/>
        </p:nvSpPr>
        <p:spPr>
          <a:xfrm>
            <a:off x="759741" y="4829596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4" name="Пятиугольник 33"/>
          <p:cNvSpPr/>
          <p:nvPr/>
        </p:nvSpPr>
        <p:spPr>
          <a:xfrm>
            <a:off x="746705" y="6015107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746705" y="7230737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9" name="Пятиугольник 38"/>
          <p:cNvSpPr/>
          <p:nvPr/>
        </p:nvSpPr>
        <p:spPr>
          <a:xfrm>
            <a:off x="7383978" y="4711414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7383978" y="6374984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7383978" y="8067131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735" y="413467"/>
            <a:ext cx="85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Montserrat Bold" panose="020B0604020202020204" charset="-52"/>
              </a:rPr>
              <a:t>Овердрафт «Зарплатный»</a:t>
            </a:r>
          </a:p>
        </p:txBody>
      </p:sp>
      <p:sp>
        <p:nvSpPr>
          <p:cNvPr id="29" name="Freeform 3"/>
          <p:cNvSpPr/>
          <p:nvPr/>
        </p:nvSpPr>
        <p:spPr>
          <a:xfrm>
            <a:off x="316073" y="411881"/>
            <a:ext cx="656663" cy="652103"/>
          </a:xfrm>
          <a:custGeom>
            <a:avLst/>
            <a:gdLst/>
            <a:ahLst/>
            <a:cxnLst/>
            <a:rect l="l" t="t" r="r" b="b"/>
            <a:pathLst>
              <a:path w="656662" h="652102">
                <a:moveTo>
                  <a:pt x="0" y="0"/>
                </a:moveTo>
                <a:lnTo>
                  <a:pt x="656662" y="0"/>
                </a:lnTo>
                <a:lnTo>
                  <a:pt x="656662" y="652102"/>
                </a:lnTo>
                <a:lnTo>
                  <a:pt x="0" y="652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4"/>
          <p:cNvSpPr/>
          <p:nvPr/>
        </p:nvSpPr>
        <p:spPr>
          <a:xfrm>
            <a:off x="233363" y="346389"/>
            <a:ext cx="778367" cy="772962"/>
          </a:xfrm>
          <a:custGeom>
            <a:avLst/>
            <a:gdLst/>
            <a:ahLst/>
            <a:cxnLst/>
            <a:rect l="l" t="t" r="r" b="b"/>
            <a:pathLst>
              <a:path w="778367" h="772962">
                <a:moveTo>
                  <a:pt x="0" y="0"/>
                </a:moveTo>
                <a:lnTo>
                  <a:pt x="778367" y="0"/>
                </a:lnTo>
                <a:lnTo>
                  <a:pt x="778367" y="772962"/>
                </a:lnTo>
                <a:lnTo>
                  <a:pt x="0" y="772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039563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4600" y="-1"/>
            <a:ext cx="8153400" cy="10259695"/>
          </a:xfrm>
          <a:prstGeom prst="rect">
            <a:avLst/>
          </a:prstGeom>
        </p:spPr>
      </p:pic>
      <p:sp>
        <p:nvSpPr>
          <p:cNvPr id="3" name="AutoShape 2" descr="data:image/png;base64,iVBORw0KGgoAAAANSUhEUgAAACIAAAAiCAYAAAA6RwvCAAAAGXRFWHRTb2Z0d2FyZQBBZG9iZSBJbWFnZVJlYWR5ccllPAAAAyZpVFh0WE1MOmNvbS5hZG9iZS54bXAAAAAAADw/eHBhY2tldCBiZWdpbj0i77u/IiBpZD0iVzVNME1wQ2VoaUh6cmVTek5UY3prYzlkIj8+IDx4OnhtcG1ldGEgeG1sbnM6eD0iYWRvYmU6bnM6bWV0YS8iIHg6eG1wdGs9IkFkb2JlIFhNUCBDb3JlIDUuNi1jMTExIDc5LjE1ODMyNSwgMjAxNS8wOS8xMC0wMToxMDoyMC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DIwMTUgKFdpbmRvd3MpIiB4bXBNTTpJbnN0YW5jZUlEPSJ4bXAuaWlkOjQwMzI4NUI3OTBCQTExRThBM0Y2QTUwOENCMEQzNTFGIiB4bXBNTTpEb2N1bWVudElEPSJ4bXAuZGlkOjQwMzI4NUI4OTBCQTExRThBM0Y2QTUwOENCMEQzNTFGIj4gPHhtcE1NOkRlcml2ZWRGcm9tIHN0UmVmOmluc3RhbmNlSUQ9InhtcC5paWQ6NDAzMjg1QjU5MEJBMTFFOEEzRjZBNTA4Q0IwRDM1MUYiIHN0UmVmOmRvY3VtZW50SUQ9InhtcC5kaWQ6NDAzMjg1QjY5MEJBMTFFOEEzRjZBNTA4Q0IwRDM1MUYiLz4gPC9yZGY6RGVzY3JpcHRpb24+IDwvcmRmOlJERj4gPC94OnhtcG1ldGE+IDw/eHBhY2tldCBlbmQ9InIiPz7gNkmdAAACrElEQVR42sSYTUhVQRTH73sKRVC0KNMoow9JpYinGJIVBGotijAQWyRBKxd90C544SIqCh5GH1JB4EJoEW10Ia1aZS6KgqKSMNCXYCYEtclVt/+x/9h4eW/u3PfmPg/80Dtzz8z/nZk7c2YSvu97ESwJasEJcBQ0gnLW/QGvwAh4CsZZZmUJSyGrwVVwns+f2eF7kGVZNdgNjlCs2F1wGfwK7UGEGEiCG/4/mwb7QXmIj8d3WugjdpNt5fUxNbbB/281Fp3nY7vWTmVUISk69hYhIEiabTbaClEiDjsUoWhj23vDhKjhaI9BhKKVfVSZhIhdj1GE4gr7SuQScpuVXokQe6Ce1TqyAsyDrWDSK41t5hq0CvxOsvAR+BGDiKSh7iv4Dgb0Bc3nAuQy9LKAZcGYPhcCNKnpIIrrqPClw0gkwCjD/83w3mv+rRchp8GUBMehiBegGWRAh6FtKf8Czkh43oBbjoZDhmCU4c5Y+sg+9EHNj25HIp6zvSg/7KQ4qFk942A4noFD4A64GMF3Vv+8/JBOemRCGeolN2ln/nGhoJ/CUJ4yhG69to1X5KgfZt29Aoe0Sw3NW6Z8+WwOHNTCuE6rGwbHQD84W+CwphbSSmZgkxbKW7TI7OSEFOsvcpJPgD75py64Exo44C+1+w6+NLF6fYnfZ+msxDx28MkvLvGqYBDMRWhgraMFcBY80dOAlbIVgy3a8SBuq+bWsiQNmOcaMOWVzqSvhwxAzlTx2nKninry3LbcybPHc0dcx4lW2+OEooEOaYciLrHNpqhHzkpt4dpRhIBtWjsbCzn7qrwzox3Cm0GZRedlfDdL376wQ7jttcQaXkuc4/NHbv3vwDTLNoFdvDdRKYNshmnw09X9SPCiphMcB3sCRwbZyYd4UfMpykXNXwEGAG8gBIYwdpfgAAAAAElFTkSuQmCC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>
              <a:solidFill>
                <a:prstClr val="black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203D7A33-C416-4278-A900-84816AA68600}"/>
              </a:ext>
            </a:extLst>
          </p:cNvPr>
          <p:cNvSpPr/>
          <p:nvPr/>
        </p:nvSpPr>
        <p:spPr>
          <a:xfrm>
            <a:off x="990600" y="2476500"/>
            <a:ext cx="5404043" cy="5232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Максимальная сумма </a:t>
            </a: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ограничена платежеспособностью </a:t>
            </a:r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до </a:t>
            </a:r>
            <a:r>
              <a:rPr lang="en-US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50</a:t>
            </a:r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 000 </a:t>
            </a:r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BYN – без справок о доходах </a:t>
            </a: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и без поручителей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Отсрочка платежа по основному долгу </a:t>
            </a: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на 12 месяцев</a:t>
            </a:r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Процентная ставка</a:t>
            </a:r>
            <a:r>
              <a:rPr lang="ru-RU" sz="1965" dirty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:</a:t>
            </a: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от 18,26% годовых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Рассмотрение заявки:</a:t>
            </a: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в течение 15 минут</a:t>
            </a:r>
          </a:p>
          <a:p>
            <a:endParaRPr lang="ru-RU" sz="1965" dirty="0">
              <a:solidFill>
                <a:prstClr val="black"/>
              </a:solidFill>
              <a:latin typeface="Montserrat" panose="020B0604020202020204" charset="-52"/>
              <a:cs typeface="Segoe UI" panose="020B0502040204020203" pitchFamily="34" charset="0"/>
            </a:endParaRP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Оформление в офисах Банка</a:t>
            </a:r>
          </a:p>
          <a:p>
            <a:r>
              <a:rPr lang="ru-RU" sz="1965" dirty="0" smtClean="0">
                <a:solidFill>
                  <a:prstClr val="black"/>
                </a:solidFill>
                <a:latin typeface="Montserrat" panose="020B0604020202020204" charset="-52"/>
                <a:cs typeface="Segoe UI" panose="020B0502040204020203" pitchFamily="34" charset="0"/>
              </a:rPr>
              <a:t>и в Дабрабыт-онлайн</a:t>
            </a:r>
            <a:endParaRPr lang="ru-RU" sz="1350" dirty="0">
              <a:solidFill>
                <a:prstClr val="black"/>
              </a:solidFill>
              <a:latin typeface="Montserrat Medium" panose="00000600000000000000" pitchFamily="50" charset="-52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5D855B2-EE76-47E2-BA91-823E470E1963}"/>
              </a:ext>
            </a:extLst>
          </p:cNvPr>
          <p:cNvSpPr/>
          <p:nvPr/>
        </p:nvSpPr>
        <p:spPr>
          <a:xfrm>
            <a:off x="965285" y="1733551"/>
            <a:ext cx="33602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 smtClean="0">
                <a:solidFill>
                  <a:prstClr val="black"/>
                </a:solidFill>
                <a:latin typeface="Montserrat" panose="00000500000000000000" pitchFamily="50" charset="-52"/>
                <a:cs typeface="Segoe UI" panose="020B0502040204020203" pitchFamily="34" charset="0"/>
              </a:rPr>
              <a:t>Кредиты на ВСЁ!</a:t>
            </a:r>
            <a:endParaRPr lang="ru-RU" sz="2700" dirty="0">
              <a:solidFill>
                <a:prstClr val="black"/>
              </a:solidFill>
              <a:latin typeface="Montserrat" panose="000005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24600" y="0"/>
            <a:ext cx="4724400" cy="10287000"/>
          </a:xfrm>
          <a:prstGeom prst="rect">
            <a:avLst/>
          </a:prstGeom>
          <a:solidFill>
            <a:schemeClr val="bg1">
              <a:lumMod val="6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817B1867-343B-46B6-8A52-AD6D15D2909B}"/>
              </a:ext>
            </a:extLst>
          </p:cNvPr>
          <p:cNvSpPr/>
          <p:nvPr/>
        </p:nvSpPr>
        <p:spPr>
          <a:xfrm>
            <a:off x="7391400" y="3051602"/>
            <a:ext cx="35157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На рефинансирование</a:t>
            </a:r>
            <a:endParaRPr lang="ru-RU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2769446-F8DE-4B57-AAC6-9D9DCDEF23D7}"/>
              </a:ext>
            </a:extLst>
          </p:cNvPr>
          <p:cNvSpPr/>
          <p:nvPr/>
        </p:nvSpPr>
        <p:spPr>
          <a:xfrm>
            <a:off x="7391400" y="3619500"/>
            <a:ext cx="23727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На автомобиль</a:t>
            </a:r>
            <a:endParaRPr lang="ru-RU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25E17A31-3E4B-41D5-8230-8484AA84A7AA}"/>
              </a:ext>
            </a:extLst>
          </p:cNvPr>
          <p:cNvSpPr/>
          <p:nvPr/>
        </p:nvSpPr>
        <p:spPr>
          <a:xfrm>
            <a:off x="7391400" y="4194602"/>
            <a:ext cx="17091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На ремонт</a:t>
            </a:r>
            <a:endParaRPr lang="ru-RU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767913" y="2689886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A31D14"/>
              </a:solidFill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773936" y="3626518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759741" y="4464718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3" name="Пятиугольник 32"/>
          <p:cNvSpPr/>
          <p:nvPr/>
        </p:nvSpPr>
        <p:spPr>
          <a:xfrm>
            <a:off x="759741" y="54483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4" name="Пятиугольник 33"/>
          <p:cNvSpPr/>
          <p:nvPr/>
        </p:nvSpPr>
        <p:spPr>
          <a:xfrm>
            <a:off x="746705" y="6369718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746705" y="7230737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9" name="Пятиугольник 38"/>
          <p:cNvSpPr/>
          <p:nvPr/>
        </p:nvSpPr>
        <p:spPr>
          <a:xfrm>
            <a:off x="7162800" y="31623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7162800" y="37719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7162800" y="43053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735" y="413467"/>
            <a:ext cx="85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Montserrat Bold" panose="020B0604020202020204" charset="-52"/>
              </a:rPr>
              <a:t>Потребительское кредитование</a:t>
            </a:r>
            <a:endParaRPr lang="ru-RU" sz="3600" b="1" dirty="0">
              <a:solidFill>
                <a:prstClr val="black"/>
              </a:solidFill>
              <a:latin typeface="Montserrat Bold" panose="020B0604020202020204" charset="-52"/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16073" y="411881"/>
            <a:ext cx="656663" cy="652103"/>
          </a:xfrm>
          <a:custGeom>
            <a:avLst/>
            <a:gdLst/>
            <a:ahLst/>
            <a:cxnLst/>
            <a:rect l="l" t="t" r="r" b="b"/>
            <a:pathLst>
              <a:path w="656662" h="652102">
                <a:moveTo>
                  <a:pt x="0" y="0"/>
                </a:moveTo>
                <a:lnTo>
                  <a:pt x="656662" y="0"/>
                </a:lnTo>
                <a:lnTo>
                  <a:pt x="656662" y="652102"/>
                </a:lnTo>
                <a:lnTo>
                  <a:pt x="0" y="652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4"/>
          <p:cNvSpPr/>
          <p:nvPr/>
        </p:nvSpPr>
        <p:spPr>
          <a:xfrm>
            <a:off x="233363" y="346389"/>
            <a:ext cx="778367" cy="772962"/>
          </a:xfrm>
          <a:custGeom>
            <a:avLst/>
            <a:gdLst/>
            <a:ahLst/>
            <a:cxnLst/>
            <a:rect l="l" t="t" r="r" b="b"/>
            <a:pathLst>
              <a:path w="778367" h="772962">
                <a:moveTo>
                  <a:pt x="0" y="0"/>
                </a:moveTo>
                <a:lnTo>
                  <a:pt x="778367" y="0"/>
                </a:lnTo>
                <a:lnTo>
                  <a:pt x="778367" y="772962"/>
                </a:lnTo>
                <a:lnTo>
                  <a:pt x="0" y="772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Пятиугольник 26"/>
          <p:cNvSpPr/>
          <p:nvPr/>
        </p:nvSpPr>
        <p:spPr>
          <a:xfrm>
            <a:off x="7162800" y="4921918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25E17A31-3E4B-41D5-8230-8484AA84A7AA}"/>
              </a:ext>
            </a:extLst>
          </p:cNvPr>
          <p:cNvSpPr/>
          <p:nvPr/>
        </p:nvSpPr>
        <p:spPr>
          <a:xfrm>
            <a:off x="7391400" y="4762500"/>
            <a:ext cx="27879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На дачный домик</a:t>
            </a:r>
            <a:endParaRPr lang="ru-RU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25E17A31-3E4B-41D5-8230-8484AA84A7AA}"/>
              </a:ext>
            </a:extLst>
          </p:cNvPr>
          <p:cNvSpPr/>
          <p:nvPr/>
        </p:nvSpPr>
        <p:spPr>
          <a:xfrm>
            <a:off x="7391400" y="5337602"/>
            <a:ext cx="16161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На отпуск</a:t>
            </a:r>
            <a:endParaRPr lang="ru-RU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Пятиугольник 37"/>
          <p:cNvSpPr/>
          <p:nvPr/>
        </p:nvSpPr>
        <p:spPr>
          <a:xfrm>
            <a:off x="7162800" y="54483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7162800" y="6064918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25E17A31-3E4B-41D5-8230-8484AA84A7AA}"/>
              </a:ext>
            </a:extLst>
          </p:cNvPr>
          <p:cNvSpPr/>
          <p:nvPr/>
        </p:nvSpPr>
        <p:spPr>
          <a:xfrm>
            <a:off x="7391400" y="5905500"/>
            <a:ext cx="20345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50" charset="-52"/>
                <a:cs typeface="Segoe UI" panose="020B0502040204020203" pitchFamily="34" charset="0"/>
              </a:rPr>
              <a:t>На обучение</a:t>
            </a:r>
            <a:endParaRPr lang="ru-RU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304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125200" y="-114300"/>
            <a:ext cx="7162800" cy="105156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2" descr="data:image/png;base64,iVBORw0KGgoAAAANSUhEUgAAACIAAAAiCAYAAAA6RwvCAAAAGXRFWHRTb2Z0d2FyZQBBZG9iZSBJbWFnZVJlYWR5ccllPAAAAyZpVFh0WE1MOmNvbS5hZG9iZS54bXAAAAAAADw/eHBhY2tldCBiZWdpbj0i77u/IiBpZD0iVzVNME1wQ2VoaUh6cmVTek5UY3prYzlkIj8+IDx4OnhtcG1ldGEgeG1sbnM6eD0iYWRvYmU6bnM6bWV0YS8iIHg6eG1wdGs9IkFkb2JlIFhNUCBDb3JlIDUuNi1jMTExIDc5LjE1ODMyNSwgMjAxNS8wOS8xMC0wMToxMDoyMC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DIwMTUgKFdpbmRvd3MpIiB4bXBNTTpJbnN0YW5jZUlEPSJ4bXAuaWlkOjQwMzI4NUI3OTBCQTExRThBM0Y2QTUwOENCMEQzNTFGIiB4bXBNTTpEb2N1bWVudElEPSJ4bXAuZGlkOjQwMzI4NUI4OTBCQTExRThBM0Y2QTUwOENCMEQzNTFGIj4gPHhtcE1NOkRlcml2ZWRGcm9tIHN0UmVmOmluc3RhbmNlSUQ9InhtcC5paWQ6NDAzMjg1QjU5MEJBMTFFOEEzRjZBNTA4Q0IwRDM1MUYiIHN0UmVmOmRvY3VtZW50SUQ9InhtcC5kaWQ6NDAzMjg1QjY5MEJBMTFFOEEzRjZBNTA4Q0IwRDM1MUYiLz4gPC9yZGY6RGVzY3JpcHRpb24+IDwvcmRmOlJERj4gPC94OnhtcG1ldGE+IDw/eHBhY2tldCBlbmQ9InIiPz7gNkmdAAACrElEQVR42sSYTUhVQRTH73sKRVC0KNMoow9JpYinGJIVBGotijAQWyRBKxd90C544SIqCh5GH1JB4EJoEW10Ia1aZS6KgqKSMNCXYCYEtclVt/+x/9h4eW/u3PfmPg/80Dtzz8z/nZk7c2YSvu97ESwJasEJcBQ0gnLW/QGvwAh4CsZZZmUJSyGrwVVwns+f2eF7kGVZNdgNjlCs2F1wGfwK7UGEGEiCG/4/mwb7QXmIj8d3WugjdpNt5fUxNbbB/281Fp3nY7vWTmVUISk69hYhIEiabTbaClEiDjsUoWhj23vDhKjhaI9BhKKVfVSZhIhdj1GE4gr7SuQScpuVXokQe6Ce1TqyAsyDrWDSK41t5hq0CvxOsvAR+BGDiKSh7iv4Dgb0Bc3nAuQy9LKAZcGYPhcCNKnpIIrrqPClw0gkwCjD/83w3mv+rRchp8GUBMehiBegGWRAh6FtKf8Czkh43oBbjoZDhmCU4c5Y+sg+9EHNj25HIp6zvSg/7KQ4qFk942A4noFD4A64GMF3Vv+8/JBOemRCGeolN2ln/nGhoJ/CUJ4yhG69to1X5KgfZt29Aoe0Sw3NW6Z8+WwOHNTCuE6rGwbHQD84W+CwphbSSmZgkxbKW7TI7OSEFOsvcpJPgD75py64Exo44C+1+w6+NLF6fYnfZ+msxDx28MkvLvGqYBDMRWhgraMFcBY80dOAlbIVgy3a8SBuq+bWsiQNmOcaMOWVzqSvhwxAzlTx2nKninry3LbcybPHc0dcx4lW2+OEooEOaYciLrHNpqhHzkpt4dpRhIBtWjsbCzn7qrwzox3Cm0GZRedlfDdL376wQ7jttcQaXkuc4/NHbv3vwDTLNoFdvDdRKYNshmnw09X9SPCiphMcB3sCRwbZyYd4UfMpykXNXwEGAG8gBIYwdpfgAAAAAElFTkSuQmCC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>
              <a:solidFill>
                <a:prstClr val="black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203D7A33-C416-4278-A900-84816AA68600}"/>
              </a:ext>
            </a:extLst>
          </p:cNvPr>
          <p:cNvSpPr/>
          <p:nvPr/>
        </p:nvSpPr>
        <p:spPr>
          <a:xfrm>
            <a:off x="990600" y="2324100"/>
            <a:ext cx="11965135" cy="7478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Валюта вклада:</a:t>
            </a:r>
          </a:p>
          <a:p>
            <a:r>
              <a:rPr lang="en-US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BYN </a:t>
            </a:r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и</a:t>
            </a:r>
            <a:r>
              <a:rPr lang="en-US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RUB</a:t>
            </a:r>
            <a:endParaRPr lang="ru-RU" sz="3000" dirty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3000" dirty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Процентная ставка:</a:t>
            </a:r>
          </a:p>
          <a:p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до 15% годовых – в </a:t>
            </a:r>
            <a:r>
              <a:rPr lang="en-US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BYN</a:t>
            </a:r>
            <a:endParaRPr lang="ru-RU" sz="3000" dirty="0" smtClean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до 10.5% годовых – в </a:t>
            </a:r>
            <a:r>
              <a:rPr lang="en-US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RUB</a:t>
            </a:r>
            <a:endParaRPr lang="ru-RU" sz="3000" dirty="0" smtClean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3000" dirty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3000" dirty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Срок </a:t>
            </a:r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вклада:</a:t>
            </a:r>
          </a:p>
          <a:p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от 35 дней до 37 месяцев </a:t>
            </a:r>
            <a:r>
              <a:rPr lang="en-US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- </a:t>
            </a:r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 </a:t>
            </a:r>
            <a:r>
              <a:rPr lang="en-US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BYN</a:t>
            </a:r>
            <a:endParaRPr lang="ru-RU" sz="3000" dirty="0" smtClean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3000" dirty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</a:t>
            </a:r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т 3 до 61 месяца – в </a:t>
            </a:r>
            <a:r>
              <a:rPr lang="en-US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RUB</a:t>
            </a:r>
          </a:p>
          <a:p>
            <a:endParaRPr lang="en-US" sz="3000" dirty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Фиксированная процентная ставка</a:t>
            </a:r>
          </a:p>
          <a:p>
            <a:endParaRPr lang="ru-RU" sz="3000" dirty="0" smtClean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Ежемесячная капитализация процентов</a:t>
            </a:r>
          </a:p>
          <a:p>
            <a:endParaRPr lang="ru-RU" sz="3000" dirty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3000" dirty="0" smtClean="0">
                <a:solidFill>
                  <a:prstClr val="black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Расходные операции в пределах начисленных процентов</a:t>
            </a:r>
            <a:endParaRPr lang="ru-RU" sz="3000" dirty="0">
              <a:solidFill>
                <a:prstClr val="black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685800" y="27051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A31D14"/>
              </a:solidFill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685800" y="43815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683541" y="5760118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3" name="Пятиугольник 32"/>
          <p:cNvSpPr/>
          <p:nvPr/>
        </p:nvSpPr>
        <p:spPr>
          <a:xfrm>
            <a:off x="685800" y="66675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4" name="Пятиугольник 33"/>
          <p:cNvSpPr/>
          <p:nvPr/>
        </p:nvSpPr>
        <p:spPr>
          <a:xfrm>
            <a:off x="685800" y="75819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685800" y="8496300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735" y="413467"/>
            <a:ext cx="85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Montserrat Bold" panose="020B0604020202020204" charset="-52"/>
              </a:rPr>
              <a:t>Выгодные вклады</a:t>
            </a:r>
            <a:endParaRPr lang="ru-RU" sz="3600" b="1" dirty="0">
              <a:solidFill>
                <a:prstClr val="black"/>
              </a:solidFill>
              <a:latin typeface="Montserrat Bold" panose="020B0604020202020204" charset="-52"/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16073" y="411881"/>
            <a:ext cx="656663" cy="652103"/>
          </a:xfrm>
          <a:custGeom>
            <a:avLst/>
            <a:gdLst/>
            <a:ahLst/>
            <a:cxnLst/>
            <a:rect l="l" t="t" r="r" b="b"/>
            <a:pathLst>
              <a:path w="656662" h="652102">
                <a:moveTo>
                  <a:pt x="0" y="0"/>
                </a:moveTo>
                <a:lnTo>
                  <a:pt x="656662" y="0"/>
                </a:lnTo>
                <a:lnTo>
                  <a:pt x="656662" y="652102"/>
                </a:lnTo>
                <a:lnTo>
                  <a:pt x="0" y="652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4"/>
          <p:cNvSpPr/>
          <p:nvPr/>
        </p:nvSpPr>
        <p:spPr>
          <a:xfrm>
            <a:off x="233363" y="346389"/>
            <a:ext cx="778367" cy="772962"/>
          </a:xfrm>
          <a:custGeom>
            <a:avLst/>
            <a:gdLst/>
            <a:ahLst/>
            <a:cxnLst/>
            <a:rect l="l" t="t" r="r" b="b"/>
            <a:pathLst>
              <a:path w="778367" h="772962">
                <a:moveTo>
                  <a:pt x="0" y="0"/>
                </a:moveTo>
                <a:lnTo>
                  <a:pt x="778367" y="0"/>
                </a:lnTo>
                <a:lnTo>
                  <a:pt x="778367" y="772962"/>
                </a:lnTo>
                <a:lnTo>
                  <a:pt x="0" y="77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88264" y="0"/>
            <a:ext cx="5894973" cy="10287000"/>
          </a:xfrm>
          <a:prstGeom prst="rect">
            <a:avLst/>
          </a:prstGeom>
        </p:spPr>
      </p:pic>
      <p:sp>
        <p:nvSpPr>
          <p:cNvPr id="45" name="Пятиугольник 44"/>
          <p:cNvSpPr/>
          <p:nvPr/>
        </p:nvSpPr>
        <p:spPr>
          <a:xfrm>
            <a:off x="685800" y="9417718"/>
            <a:ext cx="189804" cy="14538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prstClr val="white"/>
              </a:solidFill>
            </a:endParaRPr>
          </a:p>
        </p:txBody>
      </p:sp>
      <p:sp>
        <p:nvSpPr>
          <p:cNvPr id="44" name="TextBox 16"/>
          <p:cNvSpPr txBox="1"/>
          <p:nvPr/>
        </p:nvSpPr>
        <p:spPr>
          <a:xfrm>
            <a:off x="228600" y="1333500"/>
            <a:ext cx="144018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86"/>
              </a:lnSpc>
              <a:spcBef>
                <a:spcPct val="0"/>
              </a:spcBef>
            </a:pPr>
            <a:r>
              <a:rPr lang="ru-RU" sz="4655" dirty="0">
                <a:solidFill>
                  <a:srgbClr val="EA1D28"/>
                </a:solidFill>
                <a:latin typeface="Cy Grotesk Grand"/>
                <a:ea typeface="Cy Grotesk Grand"/>
                <a:cs typeface="Cy Grotesk Grand"/>
              </a:rPr>
              <a:t>Приумножаем Ваши сбережения</a:t>
            </a:r>
            <a:r>
              <a:rPr lang="ru-RU" sz="4655" dirty="0" smtClean="0">
                <a:solidFill>
                  <a:srgbClr val="EA1D28"/>
                </a:solidFill>
                <a:latin typeface="Cy Grotesk Grand"/>
                <a:ea typeface="Cy Grotesk Grand"/>
                <a:cs typeface="Cy Grotesk Grand"/>
              </a:rPr>
              <a:t>!</a:t>
            </a:r>
            <a:endParaRPr lang="ru-RU" sz="4655" dirty="0">
              <a:solidFill>
                <a:srgbClr val="EA1D28"/>
              </a:solidFill>
              <a:latin typeface="Cy Grotesk Grand"/>
              <a:ea typeface="Cy Grotesk Grand"/>
              <a:cs typeface="Cy Grotesk Gran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204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13560" y="1188075"/>
            <a:ext cx="7174440" cy="9098925"/>
            <a:chOff x="0" y="0"/>
            <a:chExt cx="9565920" cy="12131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5894" cy="12131929"/>
            </a:xfrm>
            <a:custGeom>
              <a:avLst/>
              <a:gdLst/>
              <a:ahLst/>
              <a:cxnLst/>
              <a:rect l="l" t="t" r="r" b="b"/>
              <a:pathLst>
                <a:path w="9565894" h="12131929">
                  <a:moveTo>
                    <a:pt x="0" y="12131929"/>
                  </a:moveTo>
                  <a:lnTo>
                    <a:pt x="9565894" y="12131929"/>
                  </a:lnTo>
                  <a:lnTo>
                    <a:pt x="9565894" y="10708767"/>
                  </a:lnTo>
                  <a:lnTo>
                    <a:pt x="9565894" y="9285605"/>
                  </a:lnTo>
                  <a:lnTo>
                    <a:pt x="9565894" y="7629144"/>
                  </a:lnTo>
                  <a:lnTo>
                    <a:pt x="9565894" y="6206109"/>
                  </a:lnTo>
                  <a:lnTo>
                    <a:pt x="9565894" y="4782947"/>
                  </a:lnTo>
                  <a:lnTo>
                    <a:pt x="4782947" y="0"/>
                  </a:lnTo>
                  <a:lnTo>
                    <a:pt x="0" y="4782947"/>
                  </a:lnTo>
                  <a:lnTo>
                    <a:pt x="0" y="6206109"/>
                  </a:lnTo>
                  <a:lnTo>
                    <a:pt x="0" y="7629144"/>
                  </a:lnTo>
                  <a:lnTo>
                    <a:pt x="0" y="9285605"/>
                  </a:lnTo>
                  <a:lnTo>
                    <a:pt x="0" y="10708767"/>
                  </a:lnTo>
                  <a:close/>
                </a:path>
              </a:pathLst>
            </a:custGeom>
            <a:solidFill>
              <a:srgbClr val="DDDDD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5896612"/>
            <a:ext cx="9001781" cy="249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8200" b="1" dirty="0" err="1">
                <a:solidFill>
                  <a:srgbClr val="E7292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Рады</a:t>
            </a:r>
            <a:r>
              <a:rPr lang="en-US" sz="8200" b="1" dirty="0">
                <a:solidFill>
                  <a:srgbClr val="E7292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8200" b="1" dirty="0" err="1">
                <a:solidFill>
                  <a:srgbClr val="E7292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сотрудничать</a:t>
            </a:r>
            <a:r>
              <a:rPr lang="en-US" sz="8200" b="1" dirty="0">
                <a:solidFill>
                  <a:srgbClr val="E7292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526340" y="0"/>
            <a:ext cx="7174440" cy="6964251"/>
            <a:chOff x="0" y="0"/>
            <a:chExt cx="9565920" cy="92856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65894" cy="9285605"/>
            </a:xfrm>
            <a:custGeom>
              <a:avLst/>
              <a:gdLst/>
              <a:ahLst/>
              <a:cxnLst/>
              <a:rect l="l" t="t" r="r" b="b"/>
              <a:pathLst>
                <a:path w="9565894" h="9285605">
                  <a:moveTo>
                    <a:pt x="4782947" y="9285605"/>
                  </a:moveTo>
                  <a:lnTo>
                    <a:pt x="9565894" y="4502658"/>
                  </a:lnTo>
                  <a:lnTo>
                    <a:pt x="9565894" y="0"/>
                  </a:lnTo>
                  <a:lnTo>
                    <a:pt x="0" y="0"/>
                  </a:lnTo>
                  <a:lnTo>
                    <a:pt x="0" y="4502658"/>
                  </a:lnTo>
                  <a:close/>
                </a:path>
              </a:pathLst>
            </a:custGeom>
            <a:solidFill>
              <a:srgbClr val="B72C3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237181" y="2209800"/>
            <a:ext cx="6927198" cy="6927198"/>
            <a:chOff x="0" y="0"/>
            <a:chExt cx="9236264" cy="92362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6202" cy="9236202"/>
            </a:xfrm>
            <a:custGeom>
              <a:avLst/>
              <a:gdLst/>
              <a:ahLst/>
              <a:cxnLst/>
              <a:rect l="l" t="t" r="r" b="b"/>
              <a:pathLst>
                <a:path w="9236202" h="9236202">
                  <a:moveTo>
                    <a:pt x="0" y="4618101"/>
                  </a:moveTo>
                  <a:lnTo>
                    <a:pt x="4618101" y="0"/>
                  </a:lnTo>
                  <a:lnTo>
                    <a:pt x="9236202" y="4618101"/>
                  </a:lnTo>
                  <a:lnTo>
                    <a:pt x="4618101" y="9236202"/>
                  </a:lnTo>
                  <a:close/>
                </a:path>
              </a:pathLst>
            </a:custGeom>
            <a:solidFill>
              <a:srgbClr val="DDDDD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953461" y="2926080"/>
            <a:ext cx="5494638" cy="5494638"/>
            <a:chOff x="0" y="0"/>
            <a:chExt cx="7326184" cy="73261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26122" cy="7326122"/>
            </a:xfrm>
            <a:custGeom>
              <a:avLst/>
              <a:gdLst/>
              <a:ahLst/>
              <a:cxnLst/>
              <a:rect l="l" t="t" r="r" b="b"/>
              <a:pathLst>
                <a:path w="7326122" h="7326122">
                  <a:moveTo>
                    <a:pt x="0" y="3663061"/>
                  </a:moveTo>
                  <a:lnTo>
                    <a:pt x="3663061" y="0"/>
                  </a:lnTo>
                  <a:lnTo>
                    <a:pt x="7326122" y="3663061"/>
                  </a:lnTo>
                  <a:lnTo>
                    <a:pt x="3663061" y="7326122"/>
                  </a:lnTo>
                  <a:close/>
                </a:path>
              </a:pathLst>
            </a:custGeom>
            <a:blipFill>
              <a:blip r:embed="rId2"/>
              <a:stretch>
                <a:fillRect l="-12180" r="-3791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674399" y="5673399"/>
            <a:ext cx="4613601" cy="4613601"/>
            <a:chOff x="0" y="0"/>
            <a:chExt cx="6151468" cy="6151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51499" cy="6151499"/>
            </a:xfrm>
            <a:custGeom>
              <a:avLst/>
              <a:gdLst/>
              <a:ahLst/>
              <a:cxnLst/>
              <a:rect l="l" t="t" r="r" b="b"/>
              <a:pathLst>
                <a:path w="6151499" h="6151499">
                  <a:moveTo>
                    <a:pt x="6151499" y="6151499"/>
                  </a:moveTo>
                  <a:lnTo>
                    <a:pt x="6151499" y="0"/>
                  </a:lnTo>
                  <a:lnTo>
                    <a:pt x="0" y="6151499"/>
                  </a:lnTo>
                  <a:close/>
                </a:path>
              </a:pathLst>
            </a:custGeom>
            <a:solidFill>
              <a:srgbClr val="ED3235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631288" y="1010068"/>
            <a:ext cx="3862833" cy="39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  <a:spcBef>
                <a:spcPct val="0"/>
              </a:spcBef>
            </a:pPr>
            <a:r>
              <a:rPr lang="en-US" sz="2401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ОАО БАНК ДАБРАБЫТ</a:t>
            </a:r>
          </a:p>
        </p:txBody>
      </p:sp>
      <p:sp>
        <p:nvSpPr>
          <p:cNvPr id="14" name="Freeform 14"/>
          <p:cNvSpPr/>
          <p:nvPr/>
        </p:nvSpPr>
        <p:spPr>
          <a:xfrm>
            <a:off x="646330" y="847508"/>
            <a:ext cx="764739" cy="759429"/>
          </a:xfrm>
          <a:custGeom>
            <a:avLst/>
            <a:gdLst/>
            <a:ahLst/>
            <a:cxnLst/>
            <a:rect l="l" t="t" r="r" b="b"/>
            <a:pathLst>
              <a:path w="764739" h="759429">
                <a:moveTo>
                  <a:pt x="0" y="0"/>
                </a:moveTo>
                <a:lnTo>
                  <a:pt x="764740" y="0"/>
                </a:lnTo>
                <a:lnTo>
                  <a:pt x="764740" y="759429"/>
                </a:lnTo>
                <a:lnTo>
                  <a:pt x="0" y="759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5390" y="0"/>
            <a:ext cx="8583379" cy="10287000"/>
          </a:xfrm>
          <a:custGeom>
            <a:avLst/>
            <a:gdLst/>
            <a:ahLst/>
            <a:cxnLst/>
            <a:rect l="l" t="t" r="r" b="b"/>
            <a:pathLst>
              <a:path w="8583379" h="10287000">
                <a:moveTo>
                  <a:pt x="0" y="0"/>
                </a:moveTo>
                <a:lnTo>
                  <a:pt x="8583379" y="0"/>
                </a:lnTo>
                <a:lnTo>
                  <a:pt x="85833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942" r="-39942"/>
            </a:stretch>
          </a:blipFill>
        </p:spPr>
      </p:sp>
      <p:sp>
        <p:nvSpPr>
          <p:cNvPr id="3" name="AutoShape 3"/>
          <p:cNvSpPr/>
          <p:nvPr/>
        </p:nvSpPr>
        <p:spPr>
          <a:xfrm rot="7173568">
            <a:off x="3514863" y="-713207"/>
            <a:ext cx="18947486" cy="1366741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719281" y="7568663"/>
            <a:ext cx="3138957" cy="2718337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12A3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7371603" y="167058"/>
            <a:ext cx="770444" cy="765093"/>
          </a:xfrm>
          <a:custGeom>
            <a:avLst/>
            <a:gdLst/>
            <a:ahLst/>
            <a:cxnLst/>
            <a:rect l="l" t="t" r="r" b="b"/>
            <a:pathLst>
              <a:path w="770444" h="765093">
                <a:moveTo>
                  <a:pt x="0" y="0"/>
                </a:moveTo>
                <a:lnTo>
                  <a:pt x="770443" y="0"/>
                </a:lnTo>
                <a:lnTo>
                  <a:pt x="770443" y="765093"/>
                </a:lnTo>
                <a:lnTo>
                  <a:pt x="0" y="765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83780" y="808326"/>
            <a:ext cx="13938019" cy="99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34"/>
              </a:lnSpc>
            </a:pPr>
            <a:r>
              <a:rPr lang="ru-RU" sz="4400" b="1" dirty="0" smtClean="0">
                <a:solidFill>
                  <a:srgbClr val="24242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Линейка карточных продуктов</a:t>
            </a:r>
            <a:r>
              <a:rPr lang="en-US" sz="4400" b="1" dirty="0" smtClean="0">
                <a:solidFill>
                  <a:srgbClr val="24242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  <a:endParaRPr lang="en-US" sz="4400" b="1" dirty="0">
              <a:solidFill>
                <a:srgbClr val="24242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7717542" y="6354602"/>
            <a:ext cx="437640" cy="382935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2A3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7735284" y="3217397"/>
            <a:ext cx="437640" cy="382935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2A3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7735284" y="3976666"/>
            <a:ext cx="437640" cy="382935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2A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7735284" y="4743685"/>
            <a:ext cx="437640" cy="38293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2A3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7711713" y="7129629"/>
            <a:ext cx="437640" cy="382935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12A3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219935" y="2149084"/>
            <a:ext cx="10068065" cy="546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88"/>
              </a:lnSpc>
            </a:pPr>
            <a:r>
              <a:rPr lang="en-US" sz="3400" b="1" spc="-19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Пакет услуг РАЗАМ:</a:t>
            </a:r>
          </a:p>
          <a:p>
            <a:pPr algn="just">
              <a:lnSpc>
                <a:spcPts val="6188"/>
              </a:lnSpc>
            </a:pP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Карточки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руководителей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высшего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звена</a:t>
            </a:r>
            <a:endParaRPr lang="en-US" sz="3400" spc="-19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6188"/>
              </a:lnSpc>
            </a:pP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Карточки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руководителей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среднего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звена</a:t>
            </a:r>
            <a:endParaRPr lang="en-US" sz="3400" spc="-19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6188"/>
              </a:lnSpc>
            </a:pP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Карточки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работников</a:t>
            </a:r>
            <a:endParaRPr lang="en-US" sz="3400" spc="-19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6188"/>
              </a:lnSpc>
            </a:pPr>
            <a:r>
              <a:rPr lang="en-US" sz="3400" b="1" spc="-197" dirty="0" smtClean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Пакет </a:t>
            </a:r>
            <a:r>
              <a:rPr lang="en-US" sz="3400" b="1" spc="-19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услуг БАЗОВЫЙ:</a:t>
            </a:r>
          </a:p>
          <a:p>
            <a:pPr algn="just">
              <a:lnSpc>
                <a:spcPts val="6188"/>
              </a:lnSpc>
            </a:pP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Карточки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работников</a:t>
            </a:r>
            <a:endParaRPr lang="en-US" sz="3400" spc="-19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6188"/>
              </a:lnSpc>
            </a:pP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Карточки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работников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пенсионного</a:t>
            </a:r>
            <a:r>
              <a:rPr lang="en-US" sz="3400" spc="-19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 spc="-19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возраста</a:t>
            </a:r>
            <a:endParaRPr lang="en-US" sz="3400" spc="-19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9650" y="471197"/>
            <a:ext cx="1497863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Наши предложения. РАЗАМ</a:t>
            </a:r>
          </a:p>
        </p:txBody>
      </p:sp>
      <p:sp>
        <p:nvSpPr>
          <p:cNvPr id="3" name="Freeform 3"/>
          <p:cNvSpPr/>
          <p:nvPr/>
        </p:nvSpPr>
        <p:spPr>
          <a:xfrm>
            <a:off x="352988" y="602346"/>
            <a:ext cx="656662" cy="652102"/>
          </a:xfrm>
          <a:custGeom>
            <a:avLst/>
            <a:gdLst/>
            <a:ahLst/>
            <a:cxnLst/>
            <a:rect l="l" t="t" r="r" b="b"/>
            <a:pathLst>
              <a:path w="656662" h="652102">
                <a:moveTo>
                  <a:pt x="0" y="0"/>
                </a:moveTo>
                <a:lnTo>
                  <a:pt x="656662" y="0"/>
                </a:lnTo>
                <a:lnTo>
                  <a:pt x="656662" y="652102"/>
                </a:lnTo>
                <a:lnTo>
                  <a:pt x="0" y="652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819297" y="3345928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6089239" y="1385597"/>
            <a:ext cx="2542113" cy="1553866"/>
          </a:xfrm>
          <a:custGeom>
            <a:avLst/>
            <a:gdLst/>
            <a:ahLst/>
            <a:cxnLst/>
            <a:rect l="l" t="t" r="r" b="b"/>
            <a:pathLst>
              <a:path w="2542113" h="1553866">
                <a:moveTo>
                  <a:pt x="0" y="0"/>
                </a:moveTo>
                <a:lnTo>
                  <a:pt x="2542113" y="0"/>
                </a:lnTo>
                <a:lnTo>
                  <a:pt x="2542113" y="1553867"/>
                </a:lnTo>
                <a:lnTo>
                  <a:pt x="0" y="15538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89239" y="2724899"/>
            <a:ext cx="2542113" cy="62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РАЗАМ.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унiкальнага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08605" y="2720136"/>
            <a:ext cx="2817314" cy="62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РАЗАМ.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асаблiвага</a:t>
            </a:r>
          </a:p>
        </p:txBody>
      </p:sp>
      <p:sp>
        <p:nvSpPr>
          <p:cNvPr id="9" name="Freeform 9"/>
          <p:cNvSpPr/>
          <p:nvPr/>
        </p:nvSpPr>
        <p:spPr>
          <a:xfrm>
            <a:off x="14575968" y="1441244"/>
            <a:ext cx="1901482" cy="1200936"/>
          </a:xfrm>
          <a:custGeom>
            <a:avLst/>
            <a:gdLst/>
            <a:ahLst/>
            <a:cxnLst/>
            <a:rect l="l" t="t" r="r" b="b"/>
            <a:pathLst>
              <a:path w="1901482" h="1200936">
                <a:moveTo>
                  <a:pt x="0" y="0"/>
                </a:moveTo>
                <a:lnTo>
                  <a:pt x="1901483" y="0"/>
                </a:lnTo>
                <a:lnTo>
                  <a:pt x="1901483" y="1200936"/>
                </a:lnTo>
                <a:lnTo>
                  <a:pt x="0" y="120093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333890" y="2608843"/>
            <a:ext cx="2343882" cy="62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РАЗАМ.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кожнага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9455921" y="1557299"/>
            <a:ext cx="0" cy="8320778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3548077" y="1557299"/>
            <a:ext cx="0" cy="8320778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17264063" y="1600162"/>
            <a:ext cx="0" cy="8320778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5303427" y="1557299"/>
            <a:ext cx="0" cy="8320778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814534" y="4242333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819297" y="4967936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814534" y="5970590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V="1">
            <a:off x="819297" y="6700792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819297" y="7774704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819297" y="8365254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752689" y="3429005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Тип карточки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59811" y="3429005"/>
            <a:ext cx="402576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Белкарт Максимум 5 лет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2291" y="3429005"/>
            <a:ext cx="402576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Белкарт Премиум 5 лет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06834" y="3429005"/>
            <a:ext cx="402576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Белкарт Премиум 5 лет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52689" y="4413899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Плата за обслуживание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0308" y="4954588"/>
            <a:ext cx="4488893" cy="1016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Объем безналичных  расходных операций по карточке  в календарном месяце.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0308" y="5979710"/>
            <a:ext cx="4488893" cy="67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en-US" sz="197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Зачисление  заработной платы в календарном месяце.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50308" y="6715080"/>
            <a:ext cx="4488893" cy="101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8"/>
              </a:lnSpc>
            </a:pPr>
            <a:r>
              <a:rPr lang="en-US" sz="197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Среднедневной остаток по счету за предыдущий календарный месяц.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28249" y="4251167"/>
            <a:ext cx="4488893" cy="67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</a:t>
            </a:r>
          </a:p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или 37,50 BYN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330730" y="4246808"/>
            <a:ext cx="4488893" cy="67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</a:t>
            </a:r>
          </a:p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или 6,50 BYN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275273" y="4246808"/>
            <a:ext cx="4488893" cy="67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</a:t>
            </a:r>
          </a:p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или 3,50 BYN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128249" y="5284710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3 000 BYN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30730" y="5297488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1 200 BYN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75273" y="5297488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500 BYN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128249" y="6175378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5 000 BYN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330730" y="6099178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1 500 BYN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275273" y="6175378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800 BYN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128249" y="7067505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6 000 BYN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330730" y="7000830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2 000 BYN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275273" y="7000830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850 BYN</a:t>
            </a:r>
          </a:p>
        </p:txBody>
      </p:sp>
      <p:sp>
        <p:nvSpPr>
          <p:cNvPr id="41" name="AutoShape 41"/>
          <p:cNvSpPr/>
          <p:nvPr/>
        </p:nvSpPr>
        <p:spPr>
          <a:xfrm>
            <a:off x="814534" y="9012954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819297" y="9920939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TextBox 43"/>
          <p:cNvSpPr txBox="1"/>
          <p:nvPr/>
        </p:nvSpPr>
        <p:spPr>
          <a:xfrm>
            <a:off x="819297" y="7881067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Баллы Сплюшкi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14534" y="8541467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Доход на остаток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14534" y="9227267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Бесплатное снятие наличных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128249" y="7931867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2,5%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128249" y="8541467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3%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377091" y="9000523"/>
            <a:ext cx="4015751" cy="1210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банкоматах банка и банков партнеров</a:t>
            </a:r>
          </a:p>
          <a:p>
            <a:pPr algn="ctr">
              <a:lnSpc>
                <a:spcPts val="2465"/>
              </a:lnSpc>
            </a:pPr>
            <a:r>
              <a:rPr lang="en-US" sz="176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до 2 000 BYN в месяц в иных</a:t>
            </a:r>
          </a:p>
          <a:p>
            <a:pPr algn="ctr">
              <a:lnSpc>
                <a:spcPts val="2465"/>
              </a:lnSpc>
            </a:pPr>
            <a:endParaRPr lang="en-US" sz="176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9330730" y="7912817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1,5%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330730" y="8570042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2%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392842" y="8990998"/>
            <a:ext cx="4113993" cy="1249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180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банкоматах банка и банков партнеров</a:t>
            </a:r>
          </a:p>
          <a:p>
            <a:pPr algn="ctr">
              <a:lnSpc>
                <a:spcPts val="2525"/>
              </a:lnSpc>
            </a:pPr>
            <a:r>
              <a:rPr lang="en-US" sz="180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до 700 BYN в месяц в иных</a:t>
            </a:r>
          </a:p>
          <a:p>
            <a:pPr algn="ctr">
              <a:lnSpc>
                <a:spcPts val="2525"/>
              </a:lnSpc>
            </a:pPr>
            <a:endParaRPr lang="en-US" sz="1803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3275273" y="7924710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1,2%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275273" y="8503367"/>
            <a:ext cx="4488893" cy="33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19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1%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699123" y="8974854"/>
            <a:ext cx="3413894" cy="1265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банкоматах банка</a:t>
            </a:r>
          </a:p>
          <a:p>
            <a:pPr algn="ctr">
              <a:lnSpc>
                <a:spcPts val="2559"/>
              </a:lnSpc>
            </a:pPr>
            <a:r>
              <a:rPr lang="en-US" sz="18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до 500 BYN в месяц в иных</a:t>
            </a:r>
          </a:p>
          <a:p>
            <a:pPr algn="ctr">
              <a:lnSpc>
                <a:spcPts val="2559"/>
              </a:lnSpc>
            </a:pPr>
            <a:endParaRPr lang="en-US" sz="182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AutoShape 55"/>
          <p:cNvSpPr/>
          <p:nvPr/>
        </p:nvSpPr>
        <p:spPr>
          <a:xfrm flipV="1">
            <a:off x="819297" y="3794658"/>
            <a:ext cx="16444766" cy="0"/>
          </a:xfrm>
          <a:prstGeom prst="line">
            <a:avLst/>
          </a:prstGeom>
          <a:ln w="9525" cap="rnd">
            <a:solidFill>
              <a:srgbClr val="2121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6" name="TextBox 56"/>
          <p:cNvSpPr txBox="1"/>
          <p:nvPr/>
        </p:nvSpPr>
        <p:spPr>
          <a:xfrm>
            <a:off x="752689" y="3850220"/>
            <a:ext cx="448413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Дополнительно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430151" y="3829583"/>
            <a:ext cx="402576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посещения VIP залов в год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522308" y="3829583"/>
            <a:ext cx="402576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468734" y="3818470"/>
            <a:ext cx="402576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5600" y="1471013"/>
            <a:ext cx="1905000" cy="1157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2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12796" y="14943"/>
            <a:ext cx="9418728" cy="10287000"/>
          </a:xfrm>
          <a:prstGeom prst="rect">
            <a:avLst/>
          </a:prstGeom>
          <a:solidFill>
            <a:srgbClr val="605F5F">
              <a:alpha val="89804"/>
            </a:srgbClr>
          </a:solidFill>
        </p:spPr>
      </p:sp>
      <p:sp>
        <p:nvSpPr>
          <p:cNvPr id="3" name="Freeform 3"/>
          <p:cNvSpPr/>
          <p:nvPr/>
        </p:nvSpPr>
        <p:spPr>
          <a:xfrm>
            <a:off x="6955396" y="6028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47253" y="6028681"/>
            <a:ext cx="7095395" cy="284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18"/>
              </a:lnSpc>
            </a:pPr>
            <a:r>
              <a:rPr lang="en-US" sz="13198" b="1" spc="197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</a:t>
            </a:r>
          </a:p>
          <a:p>
            <a:pPr algn="l">
              <a:lnSpc>
                <a:spcPts val="7919"/>
              </a:lnSpc>
            </a:pPr>
            <a:r>
              <a:rPr lang="en-US" sz="7199" b="1" spc="107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кожнага</a:t>
            </a:r>
          </a:p>
        </p:txBody>
      </p:sp>
      <p:sp>
        <p:nvSpPr>
          <p:cNvPr id="5" name="Freeform 5"/>
          <p:cNvSpPr/>
          <p:nvPr/>
        </p:nvSpPr>
        <p:spPr>
          <a:xfrm>
            <a:off x="1158285" y="1645377"/>
            <a:ext cx="6347819" cy="4009149"/>
          </a:xfrm>
          <a:custGeom>
            <a:avLst/>
            <a:gdLst/>
            <a:ahLst/>
            <a:cxnLst/>
            <a:rect l="l" t="t" r="r" b="b"/>
            <a:pathLst>
              <a:path w="6347819" h="4009149">
                <a:moveTo>
                  <a:pt x="0" y="0"/>
                </a:moveTo>
                <a:lnTo>
                  <a:pt x="6347819" y="0"/>
                </a:lnTo>
                <a:lnTo>
                  <a:pt x="6347819" y="4009149"/>
                </a:lnTo>
                <a:lnTo>
                  <a:pt x="0" y="40091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65679" y="1486919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73095" y="539395"/>
            <a:ext cx="8374175" cy="8993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1"/>
              </a:lnSpc>
            </a:pPr>
            <a:r>
              <a:rPr lang="en-US" sz="3549" b="1" dirty="0" err="1">
                <a:solidFill>
                  <a:srgbClr val="87B6E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Основные</a:t>
            </a:r>
            <a:r>
              <a:rPr lang="en-US" sz="3549" b="1" dirty="0">
                <a:solidFill>
                  <a:srgbClr val="87B6E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549" b="1" dirty="0" err="1">
                <a:solidFill>
                  <a:srgbClr val="87B6E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условия</a:t>
            </a:r>
            <a:r>
              <a:rPr lang="en-US" sz="3549" b="1" dirty="0">
                <a:solidFill>
                  <a:srgbClr val="87B6E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algn="l">
              <a:lnSpc>
                <a:spcPts val="4081"/>
              </a:lnSpc>
            </a:pPr>
            <a:endParaRPr lang="en-US" sz="3549" b="1" dirty="0">
              <a:solidFill>
                <a:srgbClr val="87B6E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Карточка Белкарт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Премиум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 5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лет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в BYN</a:t>
            </a: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обслуживание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выполнении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одного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из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условий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бесплатности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1%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дополнительный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доход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 остаток</a:t>
            </a: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1,2%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баллы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Сплюшкi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за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все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операции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кроме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стандартных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исключений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 операций в Дабрабыт-онлайн)</a:t>
            </a: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комиссия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за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снятие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наличных в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банкоматах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кассах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Банка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3335"/>
              </a:lnSpc>
            </a:pPr>
            <a:r>
              <a:rPr lang="en-US" sz="2900" b="1" dirty="0" err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</a:t>
            </a: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500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снятие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без комиссии в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банкоматах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по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всему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миру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свыше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- 3%)</a:t>
            </a: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СМС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оповещения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приходных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или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расходных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операциях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(3 BYN в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месяц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о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приходных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расходных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</p:txBody>
      </p:sp>
      <p:sp>
        <p:nvSpPr>
          <p:cNvPr id="8" name="Freeform 8"/>
          <p:cNvSpPr/>
          <p:nvPr/>
        </p:nvSpPr>
        <p:spPr>
          <a:xfrm>
            <a:off x="9275204" y="2350321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75204" y="3591162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65679" y="4471342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65679" y="6147666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65679" y="8236232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6677" y="3292847"/>
            <a:ext cx="3475430" cy="6554570"/>
          </a:xfrm>
          <a:prstGeom prst="rect">
            <a:avLst/>
          </a:prstGeom>
          <a:solidFill>
            <a:srgbClr val="D62835">
              <a:alpha val="80784"/>
            </a:srgbClr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1041377" y="3258148"/>
            <a:ext cx="510483" cy="579883"/>
            <a:chOff x="0" y="0"/>
            <a:chExt cx="6350000" cy="7213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7213273"/>
            </a:xfrm>
            <a:custGeom>
              <a:avLst/>
              <a:gdLst/>
              <a:ahLst/>
              <a:cxnLst/>
              <a:rect l="l" t="t" r="r" b="b"/>
              <a:pathLst>
                <a:path w="6350000" h="7213273">
                  <a:moveTo>
                    <a:pt x="6350000" y="7213273"/>
                  </a:moveTo>
                  <a:lnTo>
                    <a:pt x="0" y="7213273"/>
                  </a:lnTo>
                  <a:lnTo>
                    <a:pt x="0" y="0"/>
                  </a:lnTo>
                  <a:lnTo>
                    <a:pt x="6350000" y="7213273"/>
                  </a:lnTo>
                  <a:close/>
                </a:path>
              </a:pathLst>
            </a:custGeom>
            <a:solidFill>
              <a:srgbClr val="87B6E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350156" y="5484630"/>
            <a:ext cx="2788471" cy="29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Объем безналичных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расходных операций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по карточке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в календарном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месяце.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0156" y="4769627"/>
            <a:ext cx="278847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500 BYN</a:t>
            </a:r>
          </a:p>
        </p:txBody>
      </p:sp>
      <p:sp>
        <p:nvSpPr>
          <p:cNvPr id="7" name="AutoShape 7"/>
          <p:cNvSpPr/>
          <p:nvPr/>
        </p:nvSpPr>
        <p:spPr>
          <a:xfrm>
            <a:off x="9503559" y="3292847"/>
            <a:ext cx="3497453" cy="6554570"/>
          </a:xfrm>
          <a:prstGeom prst="rect">
            <a:avLst/>
          </a:prstGeom>
          <a:solidFill>
            <a:srgbClr val="D62835">
              <a:alpha val="80784"/>
            </a:srgbClr>
          </a:solidFill>
        </p:spPr>
      </p:sp>
      <p:grpSp>
        <p:nvGrpSpPr>
          <p:cNvPr id="8" name="Group 8"/>
          <p:cNvGrpSpPr/>
          <p:nvPr/>
        </p:nvGrpSpPr>
        <p:grpSpPr>
          <a:xfrm rot="5400000">
            <a:off x="9523497" y="3272910"/>
            <a:ext cx="543681" cy="583557"/>
            <a:chOff x="0" y="0"/>
            <a:chExt cx="6350000" cy="68157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87B6E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849215" y="5638389"/>
            <a:ext cx="2806141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Среднедневной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остаток по счету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за предыдущий календарный месяц.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9215" y="4779152"/>
            <a:ext cx="2806141" cy="52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850 BYN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244106" y="3292847"/>
            <a:ext cx="3497453" cy="6554570"/>
          </a:xfrm>
          <a:prstGeom prst="rect">
            <a:avLst/>
          </a:prstGeom>
          <a:solidFill>
            <a:srgbClr val="D62835">
              <a:alpha val="80784"/>
            </a:srgbClr>
          </a:solidFill>
        </p:spPr>
      </p:sp>
      <p:grpSp>
        <p:nvGrpSpPr>
          <p:cNvPr id="13" name="Group 13"/>
          <p:cNvGrpSpPr/>
          <p:nvPr/>
        </p:nvGrpSpPr>
        <p:grpSpPr>
          <a:xfrm rot="5400000">
            <a:off x="5264044" y="3272910"/>
            <a:ext cx="543681" cy="583557"/>
            <a:chOff x="0" y="0"/>
            <a:chExt cx="6350000" cy="68157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87B6E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589762" y="5618715"/>
            <a:ext cx="2806141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Зачисление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заработной платы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в календарном месяце.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99287" y="4769627"/>
            <a:ext cx="28061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800 BYN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3761847" y="3292847"/>
            <a:ext cx="3497453" cy="6542225"/>
          </a:xfrm>
          <a:prstGeom prst="rect">
            <a:avLst/>
          </a:prstGeom>
          <a:solidFill>
            <a:srgbClr val="D62835">
              <a:alpha val="80784"/>
            </a:srgbClr>
          </a:solidFill>
        </p:spPr>
      </p:sp>
      <p:grpSp>
        <p:nvGrpSpPr>
          <p:cNvPr id="18" name="Group 18"/>
          <p:cNvGrpSpPr/>
          <p:nvPr/>
        </p:nvGrpSpPr>
        <p:grpSpPr>
          <a:xfrm rot="5400000">
            <a:off x="13781785" y="3272910"/>
            <a:ext cx="543681" cy="583557"/>
            <a:chOff x="0" y="0"/>
            <a:chExt cx="6350000" cy="68157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87B6E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4107503" y="5618715"/>
            <a:ext cx="2806141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Комиссия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за обслуживание карточки.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НЕ ВЗИМАЕТСЯ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при выполнении хотя бы одного из условий бесплатности.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07503" y="4769627"/>
            <a:ext cx="28061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3,50 BYN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14668" y="330572"/>
            <a:ext cx="13458664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Условия бесплатного обслуживания карточки</a:t>
            </a:r>
          </a:p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87B6E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РАЗАМ.Для кожнага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gradFill rotWithShape="1">
            <a:gsLst>
              <a:gs pos="0">
                <a:srgbClr val="E9F0F3">
                  <a:alpha val="100000"/>
                </a:srgbClr>
              </a:gs>
              <a:gs pos="100000">
                <a:srgbClr val="A2A5AC">
                  <a:alpha val="100000"/>
                </a:srgbClr>
              </a:gs>
            </a:gsLst>
            <a:lin ang="5400000"/>
          </a:gradFill>
        </p:spPr>
      </p:sp>
      <p:sp>
        <p:nvSpPr>
          <p:cNvPr id="3" name="TextBox 3"/>
          <p:cNvSpPr txBox="1"/>
          <p:nvPr/>
        </p:nvSpPr>
        <p:spPr>
          <a:xfrm>
            <a:off x="10469158" y="1322548"/>
            <a:ext cx="7095395" cy="269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18"/>
              </a:lnSpc>
            </a:pPr>
            <a:r>
              <a:rPr lang="en-US" sz="13198" b="1" spc="197">
                <a:solidFill>
                  <a:srgbClr val="140C0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</a:t>
            </a:r>
          </a:p>
          <a:p>
            <a:pPr algn="l">
              <a:lnSpc>
                <a:spcPts val="6820"/>
              </a:lnSpc>
            </a:pPr>
            <a:r>
              <a:rPr lang="en-US" sz="6200" b="1" spc="93">
                <a:solidFill>
                  <a:srgbClr val="140C0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асаблiвага</a:t>
            </a:r>
          </a:p>
        </p:txBody>
      </p:sp>
      <p:sp>
        <p:nvSpPr>
          <p:cNvPr id="4" name="Freeform 4"/>
          <p:cNvSpPr/>
          <p:nvPr/>
        </p:nvSpPr>
        <p:spPr>
          <a:xfrm>
            <a:off x="7086600" y="9525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Freeform 6"/>
          <p:cNvSpPr/>
          <p:nvPr/>
        </p:nvSpPr>
        <p:spPr>
          <a:xfrm>
            <a:off x="197178" y="2016913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4594" y="1047750"/>
            <a:ext cx="8374175" cy="866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1"/>
              </a:lnSpc>
            </a:pPr>
            <a:r>
              <a:rPr lang="en-US" sz="3549" b="1" dirty="0" err="1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Основные</a:t>
            </a:r>
            <a:r>
              <a:rPr lang="en-US" sz="3549" b="1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549" b="1" dirty="0" err="1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условия</a:t>
            </a:r>
            <a:r>
              <a:rPr lang="en-US" sz="3549" b="1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algn="l">
              <a:lnSpc>
                <a:spcPts val="4081"/>
              </a:lnSpc>
            </a:pPr>
            <a:endParaRPr lang="en-US" sz="3549" b="1" dirty="0">
              <a:solidFill>
                <a:srgbClr val="140C0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Карточка Белкарт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Премиум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 5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лет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в BYN</a:t>
            </a: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обслуживание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выполнении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одного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из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условий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бесплатности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2%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дополнительный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доход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 остаток</a:t>
            </a: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1,5%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баллы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 smtClean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Сплюшкi</a:t>
            </a:r>
            <a:r>
              <a:rPr lang="ru-RU" sz="2900" dirty="0" smtClean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smtClean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за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все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операции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кроме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стандартных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исключений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 операций в Дабрабыт-онлайн)</a:t>
            </a: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комиссия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за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снятие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наличных в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банкоматах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Банка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Банков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партнеров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3335"/>
              </a:lnSpc>
            </a:pPr>
            <a:r>
              <a:rPr lang="en-US" sz="2900" b="1" dirty="0" err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</a:t>
            </a: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700 BYN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снятие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без комиссии в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банкоматах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по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всему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миру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свыше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- 3%)</a:t>
            </a:r>
          </a:p>
          <a:p>
            <a:pPr algn="l">
              <a:lnSpc>
                <a:spcPts val="3335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35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СМС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оповещения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335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любых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операциях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4594" y="9790570"/>
            <a:ext cx="7095395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79"/>
              </a:lnSpc>
              <a:spcBef>
                <a:spcPct val="0"/>
              </a:spcBef>
            </a:pPr>
            <a:r>
              <a:rPr lang="en-US" sz="1699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*-ОАО «Белгазпромбанк», ЗАО «РРБ-Банк», ЗАО «</a:t>
            </a:r>
            <a:r>
              <a:rPr lang="en-US" sz="1699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Альфа</a:t>
            </a:r>
            <a:r>
              <a:rPr lang="en-US" sz="1699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-Банк»</a:t>
            </a:r>
          </a:p>
        </p:txBody>
      </p:sp>
      <p:sp>
        <p:nvSpPr>
          <p:cNvPr id="9" name="Freeform 9"/>
          <p:cNvSpPr/>
          <p:nvPr/>
        </p:nvSpPr>
        <p:spPr>
          <a:xfrm>
            <a:off x="197178" y="2856134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7178" y="4160354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7178" y="5001145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7178" y="6640658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7178" y="8750884"/>
            <a:ext cx="507416" cy="507416"/>
          </a:xfrm>
          <a:custGeom>
            <a:avLst/>
            <a:gdLst/>
            <a:ahLst/>
            <a:cxnLst/>
            <a:rect l="l" t="t" r="r" b="b"/>
            <a:pathLst>
              <a:path w="507416" h="507416">
                <a:moveTo>
                  <a:pt x="0" y="0"/>
                </a:moveTo>
                <a:lnTo>
                  <a:pt x="507416" y="0"/>
                </a:lnTo>
                <a:lnTo>
                  <a:pt x="507416" y="507416"/>
                </a:lnTo>
                <a:lnTo>
                  <a:pt x="0" y="50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0800" y="4762500"/>
            <a:ext cx="7647847" cy="4648474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6677" y="3292847"/>
            <a:ext cx="3475430" cy="6554570"/>
          </a:xfrm>
          <a:prstGeom prst="rect">
            <a:avLst/>
          </a:prstGeom>
          <a:solidFill>
            <a:srgbClr val="FFFDFE">
              <a:alpha val="35686"/>
            </a:srgbClr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1041377" y="3258148"/>
            <a:ext cx="510483" cy="579883"/>
            <a:chOff x="0" y="0"/>
            <a:chExt cx="6350000" cy="7213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7213273"/>
            </a:xfrm>
            <a:custGeom>
              <a:avLst/>
              <a:gdLst/>
              <a:ahLst/>
              <a:cxnLst/>
              <a:rect l="l" t="t" r="r" b="b"/>
              <a:pathLst>
                <a:path w="6350000" h="7213273">
                  <a:moveTo>
                    <a:pt x="6350000" y="7213273"/>
                  </a:moveTo>
                  <a:lnTo>
                    <a:pt x="0" y="7213273"/>
                  </a:lnTo>
                  <a:lnTo>
                    <a:pt x="0" y="0"/>
                  </a:lnTo>
                  <a:lnTo>
                    <a:pt x="6350000" y="7213273"/>
                  </a:lnTo>
                  <a:close/>
                </a:path>
              </a:pathLst>
            </a:custGeom>
            <a:solidFill>
              <a:srgbClr val="605F5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350156" y="5484630"/>
            <a:ext cx="2788471" cy="29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Объем безналичных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расходных операций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 карточке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календарном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месяце.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0156" y="4769627"/>
            <a:ext cx="278847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1 200 BYN</a:t>
            </a:r>
          </a:p>
        </p:txBody>
      </p:sp>
      <p:sp>
        <p:nvSpPr>
          <p:cNvPr id="7" name="AutoShape 7"/>
          <p:cNvSpPr/>
          <p:nvPr/>
        </p:nvSpPr>
        <p:spPr>
          <a:xfrm>
            <a:off x="9503559" y="3292847"/>
            <a:ext cx="3497453" cy="6554570"/>
          </a:xfrm>
          <a:prstGeom prst="rect">
            <a:avLst/>
          </a:prstGeom>
          <a:solidFill>
            <a:srgbClr val="FFFDFE">
              <a:alpha val="35686"/>
            </a:srgbClr>
          </a:solidFill>
        </p:spPr>
      </p:sp>
      <p:grpSp>
        <p:nvGrpSpPr>
          <p:cNvPr id="8" name="Group 8"/>
          <p:cNvGrpSpPr/>
          <p:nvPr/>
        </p:nvGrpSpPr>
        <p:grpSpPr>
          <a:xfrm rot="5400000">
            <a:off x="9523497" y="3272910"/>
            <a:ext cx="543681" cy="583557"/>
            <a:chOff x="0" y="0"/>
            <a:chExt cx="6350000" cy="68157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605F5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849215" y="5638389"/>
            <a:ext cx="2806141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Среднедневной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остаток по счету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за предыдущий календарный месяц.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9215" y="4779152"/>
            <a:ext cx="2806141" cy="52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2 000 BYN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244106" y="3292847"/>
            <a:ext cx="3497453" cy="6554570"/>
          </a:xfrm>
          <a:prstGeom prst="rect">
            <a:avLst/>
          </a:prstGeom>
          <a:solidFill>
            <a:srgbClr val="FFFDFE">
              <a:alpha val="35686"/>
            </a:srgbClr>
          </a:solidFill>
        </p:spPr>
      </p:sp>
      <p:grpSp>
        <p:nvGrpSpPr>
          <p:cNvPr id="13" name="Group 13"/>
          <p:cNvGrpSpPr/>
          <p:nvPr/>
        </p:nvGrpSpPr>
        <p:grpSpPr>
          <a:xfrm rot="5400000">
            <a:off x="5264044" y="3272910"/>
            <a:ext cx="543681" cy="583557"/>
            <a:chOff x="0" y="0"/>
            <a:chExt cx="6350000" cy="68157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605F5F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589762" y="5618715"/>
            <a:ext cx="2806141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Зачисление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заработной платы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календарном месяце.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99287" y="4769627"/>
            <a:ext cx="28061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1 500 BYN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3761847" y="3292847"/>
            <a:ext cx="3497453" cy="6542225"/>
          </a:xfrm>
          <a:prstGeom prst="rect">
            <a:avLst/>
          </a:prstGeom>
          <a:solidFill>
            <a:srgbClr val="FFFDFE">
              <a:alpha val="35686"/>
            </a:srgbClr>
          </a:solidFill>
        </p:spPr>
      </p:sp>
      <p:grpSp>
        <p:nvGrpSpPr>
          <p:cNvPr id="18" name="Group 18"/>
          <p:cNvGrpSpPr/>
          <p:nvPr/>
        </p:nvGrpSpPr>
        <p:grpSpPr>
          <a:xfrm rot="5400000">
            <a:off x="13781785" y="3272910"/>
            <a:ext cx="543681" cy="583557"/>
            <a:chOff x="0" y="0"/>
            <a:chExt cx="6350000" cy="68157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605F5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4107503" y="5618715"/>
            <a:ext cx="2806141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Комиссия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 обслуживание карточки.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НЕ ВЗИМАЕТСЯ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 выполнении хотя бы одного из условий бесплатности.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07503" y="4769627"/>
            <a:ext cx="28061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6,50 BYN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14668" y="514877"/>
            <a:ext cx="13458664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Условия бесплатного обслуживания карточки</a:t>
            </a:r>
          </a:p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605F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РАЗАМ.Для асаблiвага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854009" cy="10287000"/>
          </a:xfrm>
          <a:prstGeom prst="rect">
            <a:avLst/>
          </a:prstGeom>
          <a:solidFill>
            <a:srgbClr val="F1AE64">
              <a:alpha val="85882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292917"/>
            <a:ext cx="9568317" cy="2644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18"/>
              </a:lnSpc>
            </a:pPr>
            <a:r>
              <a:rPr lang="en-US" sz="13198" b="1" spc="19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</a:t>
            </a:r>
          </a:p>
          <a:p>
            <a:pPr algn="l">
              <a:lnSpc>
                <a:spcPts val="6380"/>
              </a:lnSpc>
            </a:pPr>
            <a:r>
              <a:rPr lang="en-US" sz="5800" b="1" spc="8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унiкальнага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1260401" y="548833"/>
            <a:ext cx="544724" cy="733399"/>
            <a:chOff x="0" y="0"/>
            <a:chExt cx="6350000" cy="85494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8549432"/>
            </a:xfrm>
            <a:custGeom>
              <a:avLst/>
              <a:gdLst/>
              <a:ahLst/>
              <a:cxnLst/>
              <a:rect l="l" t="t" r="r" b="b"/>
              <a:pathLst>
                <a:path w="6350000" h="8549432">
                  <a:moveTo>
                    <a:pt x="6350000" y="8549432"/>
                  </a:moveTo>
                  <a:lnTo>
                    <a:pt x="0" y="8549432"/>
                  </a:lnTo>
                  <a:lnTo>
                    <a:pt x="0" y="0"/>
                  </a:lnTo>
                  <a:lnTo>
                    <a:pt x="6350000" y="854943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796609" y="215241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64383" y="767465"/>
            <a:ext cx="8553512" cy="8752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2"/>
              </a:lnSpc>
            </a:pPr>
            <a:r>
              <a:rPr lang="en-US" sz="3493" b="1" dirty="0" err="1">
                <a:solidFill>
                  <a:srgbClr val="E729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Основные</a:t>
            </a:r>
            <a:r>
              <a:rPr lang="en-US" sz="3493" b="1" dirty="0">
                <a:solidFill>
                  <a:srgbClr val="E729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493" b="1" dirty="0" err="1">
                <a:solidFill>
                  <a:srgbClr val="E729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условия</a:t>
            </a:r>
            <a:r>
              <a:rPr lang="en-US" sz="3493" b="1" dirty="0">
                <a:solidFill>
                  <a:srgbClr val="E729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algn="l">
              <a:lnSpc>
                <a:spcPts val="4122"/>
              </a:lnSpc>
            </a:pPr>
            <a:endParaRPr lang="en-US" sz="3493" b="1" dirty="0">
              <a:solidFill>
                <a:srgbClr val="E7292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422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Карточка Белкарт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Максимум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 5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лет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в BYN</a:t>
            </a:r>
          </a:p>
          <a:p>
            <a:pPr algn="l">
              <a:lnSpc>
                <a:spcPts val="3422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22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обслуживание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при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выполнении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одного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из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условий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бесплатности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22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22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3%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дополнительный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доход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 остаток</a:t>
            </a:r>
          </a:p>
          <a:p>
            <a:pPr algn="l">
              <a:lnSpc>
                <a:spcPts val="3422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22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2,5%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баллы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Сплюшкi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за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все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операции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22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кроме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стандартных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исключений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22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 операций в Дабрабыт-онлайн)</a:t>
            </a:r>
          </a:p>
          <a:p>
            <a:pPr algn="l">
              <a:lnSpc>
                <a:spcPts val="3422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22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комиссия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за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снятие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наличных в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банкоматах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Банка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Банков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партнеров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* </a:t>
            </a:r>
          </a:p>
          <a:p>
            <a:pPr algn="l">
              <a:lnSpc>
                <a:spcPts val="3422"/>
              </a:lnSpc>
            </a:pPr>
            <a:r>
              <a:rPr lang="en-US" sz="2900" b="1" dirty="0" err="1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</a:t>
            </a: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2 000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снятие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без комиссии в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иных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банкоматах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по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всему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миру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свыше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- 3%)</a:t>
            </a:r>
          </a:p>
          <a:p>
            <a:pPr algn="l">
              <a:lnSpc>
                <a:spcPts val="3422"/>
              </a:lnSpc>
            </a:pP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22"/>
              </a:lnSpc>
            </a:pPr>
            <a:r>
              <a:rPr lang="en-US" sz="2900" b="1" dirty="0">
                <a:solidFill>
                  <a:srgbClr val="FFFD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 BYN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СМС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оповещения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lnSpc>
                <a:spcPts val="3422"/>
              </a:lnSpc>
            </a:pP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любых</a:t>
            </a:r>
            <a:r>
              <a:rPr lang="en-US" sz="2900" dirty="0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900" dirty="0" err="1">
                <a:solidFill>
                  <a:srgbClr val="FFFDFE"/>
                </a:solidFill>
                <a:latin typeface="Montserrat"/>
                <a:ea typeface="Montserrat"/>
                <a:cs typeface="Montserrat"/>
                <a:sym typeface="Montserrat"/>
              </a:rPr>
              <a:t>операциях</a:t>
            </a:r>
            <a:endParaRPr lang="en-US" sz="2900" dirty="0">
              <a:solidFill>
                <a:srgbClr val="FFFD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34363" y="1754366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4" y="0"/>
                </a:lnTo>
                <a:lnTo>
                  <a:pt x="553204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64383" y="9737232"/>
            <a:ext cx="7095395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E72929"/>
                </a:solidFill>
                <a:latin typeface="Montserrat"/>
                <a:ea typeface="Montserrat"/>
                <a:cs typeface="Montserrat"/>
                <a:sym typeface="Montserrat"/>
              </a:rPr>
              <a:t>*-ОАО «Белгазпромбанк», ЗАО «РРБ-Банк», ЗАО «Альфа-Банк»</a:t>
            </a:r>
          </a:p>
        </p:txBody>
      </p:sp>
      <p:sp>
        <p:nvSpPr>
          <p:cNvPr id="10" name="Freeform 10"/>
          <p:cNvSpPr/>
          <p:nvPr/>
        </p:nvSpPr>
        <p:spPr>
          <a:xfrm>
            <a:off x="216521" y="4209819"/>
            <a:ext cx="8420968" cy="5147317"/>
          </a:xfrm>
          <a:custGeom>
            <a:avLst/>
            <a:gdLst/>
            <a:ahLst/>
            <a:cxnLst/>
            <a:rect l="l" t="t" r="r" b="b"/>
            <a:pathLst>
              <a:path w="8420968" h="5147317">
                <a:moveTo>
                  <a:pt x="0" y="0"/>
                </a:moveTo>
                <a:lnTo>
                  <a:pt x="8420967" y="0"/>
                </a:lnTo>
                <a:lnTo>
                  <a:pt x="8420967" y="5147317"/>
                </a:lnTo>
                <a:lnTo>
                  <a:pt x="0" y="514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43711" y="2682019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4" y="0"/>
                </a:lnTo>
                <a:lnTo>
                  <a:pt x="553204" y="553203"/>
                </a:lnTo>
                <a:lnTo>
                  <a:pt x="0" y="55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43711" y="3852151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4" y="0"/>
                </a:lnTo>
                <a:lnTo>
                  <a:pt x="553204" y="553203"/>
                </a:lnTo>
                <a:lnTo>
                  <a:pt x="0" y="55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934363" y="4723969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4" y="0"/>
                </a:lnTo>
                <a:lnTo>
                  <a:pt x="553204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943711" y="6506875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4" y="0"/>
                </a:lnTo>
                <a:lnTo>
                  <a:pt x="553204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43711" y="8603129"/>
            <a:ext cx="553204" cy="553204"/>
          </a:xfrm>
          <a:custGeom>
            <a:avLst/>
            <a:gdLst/>
            <a:ahLst/>
            <a:cxnLst/>
            <a:rect l="l" t="t" r="r" b="b"/>
            <a:pathLst>
              <a:path w="553204" h="553204">
                <a:moveTo>
                  <a:pt x="0" y="0"/>
                </a:moveTo>
                <a:lnTo>
                  <a:pt x="553204" y="0"/>
                </a:lnTo>
                <a:lnTo>
                  <a:pt x="553204" y="553204"/>
                </a:lnTo>
                <a:lnTo>
                  <a:pt x="0" y="5532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6677" y="3292847"/>
            <a:ext cx="3475430" cy="6554570"/>
          </a:xfrm>
          <a:prstGeom prst="rect">
            <a:avLst/>
          </a:prstGeom>
          <a:solidFill>
            <a:srgbClr val="B4B4B4">
              <a:alpha val="18824"/>
            </a:srgbClr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1041377" y="3258148"/>
            <a:ext cx="510483" cy="579883"/>
            <a:chOff x="0" y="0"/>
            <a:chExt cx="6350000" cy="7213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7213273"/>
            </a:xfrm>
            <a:custGeom>
              <a:avLst/>
              <a:gdLst/>
              <a:ahLst/>
              <a:cxnLst/>
              <a:rect l="l" t="t" r="r" b="b"/>
              <a:pathLst>
                <a:path w="6350000" h="7213273">
                  <a:moveTo>
                    <a:pt x="6350000" y="7213273"/>
                  </a:moveTo>
                  <a:lnTo>
                    <a:pt x="0" y="7213273"/>
                  </a:lnTo>
                  <a:lnTo>
                    <a:pt x="0" y="0"/>
                  </a:lnTo>
                  <a:lnTo>
                    <a:pt x="6350000" y="7213273"/>
                  </a:lnTo>
                  <a:close/>
                </a:path>
              </a:pathLst>
            </a:custGeom>
            <a:solidFill>
              <a:srgbClr val="E12A32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350156" y="5484630"/>
            <a:ext cx="2788471" cy="29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Объем безналичных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расходных операций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 карточке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календарном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месяце.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0156" y="4769627"/>
            <a:ext cx="278847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A20E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3 000 BYN</a:t>
            </a:r>
          </a:p>
        </p:txBody>
      </p:sp>
      <p:sp>
        <p:nvSpPr>
          <p:cNvPr id="7" name="AutoShape 7"/>
          <p:cNvSpPr/>
          <p:nvPr/>
        </p:nvSpPr>
        <p:spPr>
          <a:xfrm>
            <a:off x="9503559" y="3292847"/>
            <a:ext cx="3497453" cy="6554570"/>
          </a:xfrm>
          <a:prstGeom prst="rect">
            <a:avLst/>
          </a:prstGeom>
          <a:solidFill>
            <a:srgbClr val="B4B4B4">
              <a:alpha val="18824"/>
            </a:srgbClr>
          </a:solidFill>
        </p:spPr>
      </p:sp>
      <p:grpSp>
        <p:nvGrpSpPr>
          <p:cNvPr id="8" name="Group 8"/>
          <p:cNvGrpSpPr/>
          <p:nvPr/>
        </p:nvGrpSpPr>
        <p:grpSpPr>
          <a:xfrm rot="5400000">
            <a:off x="9523497" y="3272910"/>
            <a:ext cx="543681" cy="583557"/>
            <a:chOff x="0" y="0"/>
            <a:chExt cx="6350000" cy="68157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E12A3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849215" y="5638389"/>
            <a:ext cx="2806141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Среднедневной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остаток по счету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за предыдущий календарный месяц.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9215" y="4779152"/>
            <a:ext cx="2806141" cy="52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>
                <a:solidFill>
                  <a:srgbClr val="A20E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6 000 BYN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244106" y="3292847"/>
            <a:ext cx="3497453" cy="6554570"/>
          </a:xfrm>
          <a:prstGeom prst="rect">
            <a:avLst/>
          </a:prstGeom>
          <a:solidFill>
            <a:srgbClr val="B4B4B4">
              <a:alpha val="18824"/>
            </a:srgbClr>
          </a:solidFill>
        </p:spPr>
      </p:sp>
      <p:grpSp>
        <p:nvGrpSpPr>
          <p:cNvPr id="13" name="Group 13"/>
          <p:cNvGrpSpPr/>
          <p:nvPr/>
        </p:nvGrpSpPr>
        <p:grpSpPr>
          <a:xfrm rot="5400000">
            <a:off x="5264044" y="3272910"/>
            <a:ext cx="543681" cy="583557"/>
            <a:chOff x="0" y="0"/>
            <a:chExt cx="6350000" cy="68157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E12A32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589762" y="5618715"/>
            <a:ext cx="2806141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Зачисление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заработной платы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календарном месяце.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99287" y="4769627"/>
            <a:ext cx="28061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A20E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5 000 BYN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3761847" y="3292847"/>
            <a:ext cx="3497453" cy="6542225"/>
          </a:xfrm>
          <a:prstGeom prst="rect">
            <a:avLst/>
          </a:prstGeom>
          <a:solidFill>
            <a:srgbClr val="B4B4B4">
              <a:alpha val="18824"/>
            </a:srgbClr>
          </a:solidFill>
        </p:spPr>
      </p:sp>
      <p:grpSp>
        <p:nvGrpSpPr>
          <p:cNvPr id="18" name="Group 18"/>
          <p:cNvGrpSpPr/>
          <p:nvPr/>
        </p:nvGrpSpPr>
        <p:grpSpPr>
          <a:xfrm rot="5400000">
            <a:off x="13781785" y="3272910"/>
            <a:ext cx="543681" cy="583557"/>
            <a:chOff x="0" y="0"/>
            <a:chExt cx="6350000" cy="68157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815736"/>
            </a:xfrm>
            <a:custGeom>
              <a:avLst/>
              <a:gdLst/>
              <a:ahLst/>
              <a:cxnLst/>
              <a:rect l="l" t="t" r="r" b="b"/>
              <a:pathLst>
                <a:path w="6350000" h="6815736">
                  <a:moveTo>
                    <a:pt x="6350000" y="6815736"/>
                  </a:moveTo>
                  <a:lnTo>
                    <a:pt x="0" y="6815736"/>
                  </a:lnTo>
                  <a:lnTo>
                    <a:pt x="0" y="0"/>
                  </a:lnTo>
                  <a:lnTo>
                    <a:pt x="6350000" y="6815736"/>
                  </a:lnTo>
                  <a:close/>
                </a:path>
              </a:pathLst>
            </a:custGeom>
            <a:solidFill>
              <a:srgbClr val="E12A32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4107503" y="5618715"/>
            <a:ext cx="2806141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Комиссия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 обслуживание карточки.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НЕ ВЗИМАЕТСЯ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 выполнении хотя бы одного из условий бесплатности.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07503" y="4769627"/>
            <a:ext cx="28061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A20E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37,50 BYN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14668" y="514877"/>
            <a:ext cx="13458664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Условия бесплатного обслуживания карточки</a:t>
            </a:r>
          </a:p>
          <a:p>
            <a:pPr algn="ctr">
              <a:lnSpc>
                <a:spcPts val="7200"/>
              </a:lnSpc>
            </a:pPr>
            <a:r>
              <a:rPr lang="en-US" sz="6000" b="1">
                <a:solidFill>
                  <a:srgbClr val="B2783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РАЗАМ.Для унiкальнага</a:t>
            </a:r>
          </a:p>
        </p:txBody>
      </p:sp>
      <p:sp>
        <p:nvSpPr>
          <p:cNvPr id="23" name="Freeform 23"/>
          <p:cNvSpPr/>
          <p:nvPr/>
        </p:nvSpPr>
        <p:spPr>
          <a:xfrm>
            <a:off x="17195259" y="147612"/>
            <a:ext cx="887249" cy="881088"/>
          </a:xfrm>
          <a:custGeom>
            <a:avLst/>
            <a:gdLst/>
            <a:ahLst/>
            <a:cxnLst/>
            <a:rect l="l" t="t" r="r" b="b"/>
            <a:pathLst>
              <a:path w="887249" h="881088">
                <a:moveTo>
                  <a:pt x="0" y="0"/>
                </a:moveTo>
                <a:lnTo>
                  <a:pt x="887250" y="0"/>
                </a:lnTo>
                <a:lnTo>
                  <a:pt x="887250" y="881088"/>
                </a:lnTo>
                <a:lnTo>
                  <a:pt x="0" y="881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1342</Words>
  <Application>Microsoft Office PowerPoint</Application>
  <PresentationFormat>Произвольный</PresentationFormat>
  <Paragraphs>346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Montserrat</vt:lpstr>
      <vt:lpstr>Montserrat Bold</vt:lpstr>
      <vt:lpstr>Cy Grotesk Grand</vt:lpstr>
      <vt:lpstr>Segoe UI</vt:lpstr>
      <vt:lpstr>Montserrat Medium</vt:lpstr>
      <vt:lpstr>Montserrat SemiBold</vt:lpstr>
      <vt:lpstr>Montserrat Ultra-Bold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Фиолетовый Диагональные Блоки Предложение по Продажам Презентация по продажам</dc:title>
  <dc:creator>Юлия Дорц</dc:creator>
  <cp:lastModifiedBy>Admin</cp:lastModifiedBy>
  <cp:revision>24</cp:revision>
  <dcterms:created xsi:type="dcterms:W3CDTF">2006-08-16T00:00:00Z</dcterms:created>
  <dcterms:modified xsi:type="dcterms:W3CDTF">2026-04-28T11:32:58Z</dcterms:modified>
  <dc:identifier>DAGyF4Rvcsw</dc:identifier>
</cp:coreProperties>
</file>