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3"/>
  </p:notesMasterIdLst>
  <p:sldIdLst>
    <p:sldId id="256" r:id="rId2"/>
    <p:sldId id="263" r:id="rId3"/>
    <p:sldId id="295" r:id="rId4"/>
    <p:sldId id="299" r:id="rId5"/>
    <p:sldId id="308" r:id="rId6"/>
    <p:sldId id="296" r:id="rId7"/>
    <p:sldId id="305" r:id="rId8"/>
    <p:sldId id="310" r:id="rId9"/>
    <p:sldId id="297" r:id="rId10"/>
    <p:sldId id="307" r:id="rId11"/>
    <p:sldId id="304" r:id="rId1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6D5"/>
    <a:srgbClr val="888D91"/>
    <a:srgbClr val="C5C5C5"/>
    <a:srgbClr val="EE2E33"/>
    <a:srgbClr val="EB1318"/>
    <a:srgbClr val="F2F2F2"/>
    <a:srgbClr val="F0F0F0"/>
    <a:srgbClr val="505457"/>
    <a:srgbClr val="E1E1E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CE4C6-12FA-46E3-B1AB-31235B6A3EF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2041C-D5D7-456A-8183-D0BCEBCEC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76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98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8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57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63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50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51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01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2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10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47A5-DE95-404E-9A88-4EA93D264E0A}" type="datetimeFigureOut">
              <a:rPr lang="ru-RU" smtClean="0"/>
              <a:t>24/04/2026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B7129-2C66-4CE9-85DD-351F77CD93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99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2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рапеция 19"/>
          <p:cNvSpPr/>
          <p:nvPr/>
        </p:nvSpPr>
        <p:spPr>
          <a:xfrm>
            <a:off x="4082757" y="-12700"/>
            <a:ext cx="8109243" cy="6870700"/>
          </a:xfrm>
          <a:custGeom>
            <a:avLst/>
            <a:gdLst>
              <a:gd name="connsiteX0" fmla="*/ 0 w 2798624"/>
              <a:gd name="connsiteY0" fmla="*/ 2914359 h 2914359"/>
              <a:gd name="connsiteX1" fmla="*/ 699656 w 2798624"/>
              <a:gd name="connsiteY1" fmla="*/ 0 h 2914359"/>
              <a:gd name="connsiteX2" fmla="*/ 2098968 w 2798624"/>
              <a:gd name="connsiteY2" fmla="*/ 0 h 2914359"/>
              <a:gd name="connsiteX3" fmla="*/ 2798624 w 2798624"/>
              <a:gd name="connsiteY3" fmla="*/ 2914359 h 2914359"/>
              <a:gd name="connsiteX4" fmla="*/ 0 w 2798624"/>
              <a:gd name="connsiteY4" fmla="*/ 2914359 h 2914359"/>
              <a:gd name="connsiteX0" fmla="*/ 0 w 4885030"/>
              <a:gd name="connsiteY0" fmla="*/ 4728872 h 4728872"/>
              <a:gd name="connsiteX1" fmla="*/ 699656 w 4885030"/>
              <a:gd name="connsiteY1" fmla="*/ 1814513 h 4728872"/>
              <a:gd name="connsiteX2" fmla="*/ 4885030 w 4885030"/>
              <a:gd name="connsiteY2" fmla="*/ 0 h 4728872"/>
              <a:gd name="connsiteX3" fmla="*/ 2798624 w 4885030"/>
              <a:gd name="connsiteY3" fmla="*/ 4728872 h 4728872"/>
              <a:gd name="connsiteX4" fmla="*/ 0 w 4885030"/>
              <a:gd name="connsiteY4" fmla="*/ 4728872 h 4728872"/>
              <a:gd name="connsiteX0" fmla="*/ 0 w 4885030"/>
              <a:gd name="connsiteY0" fmla="*/ 4728872 h 6929147"/>
              <a:gd name="connsiteX1" fmla="*/ 699656 w 4885030"/>
              <a:gd name="connsiteY1" fmla="*/ 1814513 h 6929147"/>
              <a:gd name="connsiteX2" fmla="*/ 4885030 w 4885030"/>
              <a:gd name="connsiteY2" fmla="*/ 0 h 6929147"/>
              <a:gd name="connsiteX3" fmla="*/ 4870311 w 4885030"/>
              <a:gd name="connsiteY3" fmla="*/ 6929147 h 6929147"/>
              <a:gd name="connsiteX4" fmla="*/ 0 w 4885030"/>
              <a:gd name="connsiteY4" fmla="*/ 4728872 h 6929147"/>
              <a:gd name="connsiteX0" fmla="*/ 0 w 4885030"/>
              <a:gd name="connsiteY0" fmla="*/ 4728872 h 6929147"/>
              <a:gd name="connsiteX1" fmla="*/ 3628594 w 4885030"/>
              <a:gd name="connsiteY1" fmla="*/ 28575 h 6929147"/>
              <a:gd name="connsiteX2" fmla="*/ 4885030 w 4885030"/>
              <a:gd name="connsiteY2" fmla="*/ 0 h 6929147"/>
              <a:gd name="connsiteX3" fmla="*/ 4870311 w 4885030"/>
              <a:gd name="connsiteY3" fmla="*/ 6929147 h 6929147"/>
              <a:gd name="connsiteX4" fmla="*/ 0 w 4885030"/>
              <a:gd name="connsiteY4" fmla="*/ 4728872 h 6929147"/>
              <a:gd name="connsiteX0" fmla="*/ 0 w 4913605"/>
              <a:gd name="connsiteY0" fmla="*/ 4700297 h 6900572"/>
              <a:gd name="connsiteX1" fmla="*/ 3628594 w 4913605"/>
              <a:gd name="connsiteY1" fmla="*/ 0 h 6900572"/>
              <a:gd name="connsiteX2" fmla="*/ 4913605 w 4913605"/>
              <a:gd name="connsiteY2" fmla="*/ 0 h 6900572"/>
              <a:gd name="connsiteX3" fmla="*/ 4870311 w 4913605"/>
              <a:gd name="connsiteY3" fmla="*/ 6900572 h 6900572"/>
              <a:gd name="connsiteX4" fmla="*/ 0 w 4913605"/>
              <a:gd name="connsiteY4" fmla="*/ 4700297 h 6900572"/>
              <a:gd name="connsiteX0" fmla="*/ 0 w 5385093"/>
              <a:gd name="connsiteY0" fmla="*/ 6900572 h 6900572"/>
              <a:gd name="connsiteX1" fmla="*/ 4100082 w 5385093"/>
              <a:gd name="connsiteY1" fmla="*/ 0 h 6900572"/>
              <a:gd name="connsiteX2" fmla="*/ 5385093 w 5385093"/>
              <a:gd name="connsiteY2" fmla="*/ 0 h 6900572"/>
              <a:gd name="connsiteX3" fmla="*/ 5341799 w 5385093"/>
              <a:gd name="connsiteY3" fmla="*/ 6900572 h 6900572"/>
              <a:gd name="connsiteX4" fmla="*/ 0 w 5385093"/>
              <a:gd name="connsiteY4" fmla="*/ 6900572 h 6900572"/>
              <a:gd name="connsiteX0" fmla="*/ 0 w 5385093"/>
              <a:gd name="connsiteY0" fmla="*/ 6900572 h 6900572"/>
              <a:gd name="connsiteX1" fmla="*/ 4100082 w 5385093"/>
              <a:gd name="connsiteY1" fmla="*/ 0 h 6900572"/>
              <a:gd name="connsiteX2" fmla="*/ 5385093 w 5385093"/>
              <a:gd name="connsiteY2" fmla="*/ 0 h 6900572"/>
              <a:gd name="connsiteX3" fmla="*/ 5379899 w 5385093"/>
              <a:gd name="connsiteY3" fmla="*/ 6900572 h 6900572"/>
              <a:gd name="connsiteX4" fmla="*/ 0 w 5385093"/>
              <a:gd name="connsiteY4" fmla="*/ 6900572 h 6900572"/>
              <a:gd name="connsiteX0" fmla="*/ 0 w 8109243"/>
              <a:gd name="connsiteY0" fmla="*/ 6900572 h 6900572"/>
              <a:gd name="connsiteX1" fmla="*/ 6824232 w 8109243"/>
              <a:gd name="connsiteY1" fmla="*/ 0 h 6900572"/>
              <a:gd name="connsiteX2" fmla="*/ 8109243 w 8109243"/>
              <a:gd name="connsiteY2" fmla="*/ 0 h 6900572"/>
              <a:gd name="connsiteX3" fmla="*/ 8104049 w 8109243"/>
              <a:gd name="connsiteY3" fmla="*/ 6900572 h 6900572"/>
              <a:gd name="connsiteX4" fmla="*/ 0 w 8109243"/>
              <a:gd name="connsiteY4" fmla="*/ 6900572 h 6900572"/>
              <a:gd name="connsiteX0" fmla="*/ 0 w 8109243"/>
              <a:gd name="connsiteY0" fmla="*/ 6913351 h 6913351"/>
              <a:gd name="connsiteX1" fmla="*/ 5465332 w 8109243"/>
              <a:gd name="connsiteY1" fmla="*/ 0 h 6913351"/>
              <a:gd name="connsiteX2" fmla="*/ 8109243 w 8109243"/>
              <a:gd name="connsiteY2" fmla="*/ 12779 h 6913351"/>
              <a:gd name="connsiteX3" fmla="*/ 8104049 w 8109243"/>
              <a:gd name="connsiteY3" fmla="*/ 6913351 h 6913351"/>
              <a:gd name="connsiteX4" fmla="*/ 0 w 8109243"/>
              <a:gd name="connsiteY4" fmla="*/ 6913351 h 691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9243" h="6913351">
                <a:moveTo>
                  <a:pt x="0" y="6913351"/>
                </a:moveTo>
                <a:lnTo>
                  <a:pt x="5465332" y="0"/>
                </a:lnTo>
                <a:lnTo>
                  <a:pt x="8109243" y="12779"/>
                </a:lnTo>
                <a:cubicBezTo>
                  <a:pt x="8104337" y="2322495"/>
                  <a:pt x="8108955" y="4603635"/>
                  <a:pt x="8104049" y="6913351"/>
                </a:cubicBezTo>
                <a:lnTo>
                  <a:pt x="0" y="6913351"/>
                </a:lnTo>
                <a:close/>
              </a:path>
            </a:pathLst>
          </a:custGeom>
          <a:solidFill>
            <a:srgbClr val="D3D6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5062" y="1945322"/>
            <a:ext cx="587887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-52"/>
              </a:rPr>
              <a:t>БАНКОВСКИЕ ГАРАНТИИ </a:t>
            </a:r>
          </a:p>
          <a:p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-52"/>
              </a:rPr>
              <a:t>ПРЕИМУЩЕСТВА ИСПОЛЬЗОВАНИЯ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6407" y="3882899"/>
            <a:ext cx="28905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-52"/>
              </a:rPr>
              <a:t>20</a:t>
            </a:r>
            <a:r>
              <a:rPr lang="ru-RU" sz="8800" b="1" dirty="0" smtClean="0">
                <a:solidFill>
                  <a:srgbClr val="5054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-52"/>
              </a:rPr>
              <a:t>26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12" name="Прямоугольный треугольник 11"/>
          <p:cNvSpPr/>
          <p:nvPr/>
        </p:nvSpPr>
        <p:spPr>
          <a:xfrm flipV="1">
            <a:off x="0" y="0"/>
            <a:ext cx="9563101" cy="1798320"/>
          </a:xfrm>
          <a:prstGeom prst="rtTriangle">
            <a:avLst/>
          </a:prstGeom>
          <a:solidFill>
            <a:srgbClr val="D3D6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32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08168" y="223763"/>
            <a:ext cx="72606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Банковская гарантия</a:t>
            </a:r>
          </a:p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ЭКСПРЕСС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691371"/>
              </p:ext>
            </p:extLst>
          </p:nvPr>
        </p:nvGraphicFramePr>
        <p:xfrm>
          <a:off x="285063" y="1254961"/>
          <a:ext cx="11306904" cy="445011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17846"/>
                <a:gridCol w="6789058"/>
              </a:tblGrid>
              <a:tr h="5763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Параметры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Значения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7636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Сумма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не более 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</a:rPr>
                        <a:t>1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</a:rPr>
                        <a:t>12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</a:rPr>
                        <a:t>5 000 BYN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</a:rPr>
                        <a:t> 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639987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Валюта гарантии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Montserrat" panose="00000500000000000000" pitchFamily="2" charset="-52"/>
                        </a:rPr>
                        <a:t>BYN / RUB / USD / EUR</a:t>
                      </a: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 /</a:t>
                      </a:r>
                      <a:r>
                        <a:rPr lang="en-US" sz="2800" dirty="0" smtClean="0">
                          <a:latin typeface="Montserrat" panose="00000500000000000000" pitchFamily="2" charset="-52"/>
                        </a:rPr>
                        <a:t> CNY</a:t>
                      </a: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 </a:t>
                      </a:r>
                      <a:endParaRPr lang="ru-RU" sz="2800" b="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288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Срок действия</a:t>
                      </a:r>
                      <a:endParaRPr lang="en-US" sz="2800" dirty="0" smtClean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не более </a:t>
                      </a:r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12 месяцев </a:t>
                      </a:r>
                      <a:endParaRPr lang="ru-RU" sz="2800" b="1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288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Пакет документов</a:t>
                      </a:r>
                      <a:endParaRPr lang="en-US" sz="2800" dirty="0" smtClean="0"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Баланс и ОПУ 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на две отчетные даты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0066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Обеспечение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возможно без обеспечения </a:t>
                      </a:r>
                      <a:endParaRPr lang="ru-RU" sz="2400" dirty="0" smtClean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1051017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Срок выдачи гарантии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Заключение договора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1 день </a:t>
                      </a:r>
                      <a:r>
                        <a:rPr lang="ru-RU" sz="2200" dirty="0" smtClean="0">
                          <a:latin typeface="Montserrat" panose="00000500000000000000" pitchFamily="2" charset="-52"/>
                        </a:rPr>
                        <a:t>при наличии рамочного договора</a:t>
                      </a:r>
                      <a:r>
                        <a:rPr lang="ru-RU" sz="2200" baseline="0" dirty="0" smtClean="0">
                          <a:latin typeface="Montserrat" panose="00000500000000000000" pitchFamily="2" charset="-5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до 5 дней</a:t>
                      </a:r>
                      <a:endParaRPr lang="ru-RU" sz="2000" baseline="0" dirty="0" smtClean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1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8648" y="244740"/>
            <a:ext cx="7660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Почему </a:t>
            </a:r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ОАО «Банк </a:t>
            </a:r>
            <a:r>
              <a:rPr lang="ru-RU" sz="3200" b="1" kern="0" dirty="0" err="1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Дабрабыт</a:t>
            </a:r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»: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8949" y="1681965"/>
            <a:ext cx="1108525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Montserrat" panose="00000500000000000000" pitchFamily="2" charset="-52"/>
              </a:rPr>
              <a:t>индивидуальный подход </a:t>
            </a:r>
            <a:r>
              <a:rPr lang="ru-RU" sz="2800" dirty="0">
                <a:solidFill>
                  <a:prstClr val="black"/>
                </a:solidFill>
                <a:latin typeface="Montserrat" panose="00000500000000000000" pitchFamily="2" charset="-52"/>
              </a:rPr>
              <a:t>к </a:t>
            </a:r>
            <a:r>
              <a:rPr lang="ru-RU" sz="28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каждой сделке 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ведём </a:t>
            </a:r>
            <a:r>
              <a:rPr lang="ru-RU" sz="2400" dirty="0">
                <a:solidFill>
                  <a:prstClr val="black"/>
                </a:solidFill>
                <a:latin typeface="Montserrat" panose="00000500000000000000" pitchFamily="2" charset="-52"/>
              </a:rPr>
              <a:t>переговоры с </a:t>
            </a:r>
            <a:r>
              <a:rPr lang="ru-RU" sz="24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бенефициаром, его обслуживающим банком</a:t>
            </a:r>
            <a:endParaRPr lang="ru-RU" sz="2400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0672" y="2828928"/>
            <a:ext cx="10570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КОРОТКИЙ СРОК выдачи</a:t>
            </a:r>
            <a:endParaRPr lang="ru-RU" sz="2800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8949" y="1050993"/>
            <a:ext cx="1014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  <a:latin typeface="Montserrat" panose="00000500000000000000" pitchFamily="2" charset="-52"/>
              </a:rPr>
              <a:t>в</a:t>
            </a:r>
            <a:r>
              <a:rPr lang="ru-RU" sz="28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ыдача </a:t>
            </a:r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любых видов </a:t>
            </a:r>
            <a:r>
              <a:rPr lang="ru-RU" sz="28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гарантий и аккредитивов</a:t>
            </a:r>
            <a:endParaRPr lang="ru-RU" sz="2800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03" y="2019100"/>
            <a:ext cx="470889" cy="49534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08" y="3027406"/>
            <a:ext cx="470889" cy="49534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08" y="1118246"/>
            <a:ext cx="470889" cy="525337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19499" y="5092153"/>
            <a:ext cx="108078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Montserrat" panose="00000500000000000000" pitchFamily="2" charset="-52"/>
              </a:rPr>
              <a:t>в</a:t>
            </a:r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ыгодные тарифы</a:t>
            </a:r>
          </a:p>
          <a:p>
            <a:r>
              <a:rPr lang="ru-RU" sz="2400" b="1" kern="0" dirty="0" smtClean="0">
                <a:latin typeface="Montserrat" panose="000005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БЕСПЛАТНО</a:t>
            </a:r>
            <a:r>
              <a:rPr lang="ru-RU" sz="24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 редактируем контракт, готовим и согласовываем проект гарантии </a:t>
            </a:r>
          </a:p>
          <a:p>
            <a:r>
              <a:rPr lang="ru-RU" sz="2400" b="1" kern="0" dirty="0">
                <a:latin typeface="Montserrat" panose="000005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о</a:t>
            </a:r>
            <a:r>
              <a:rPr lang="ru-RU" sz="2400" b="1" kern="0" dirty="0" smtClean="0">
                <a:latin typeface="Montserrat" panose="000005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тсутствует</a:t>
            </a:r>
            <a:r>
              <a:rPr lang="ru-RU" sz="2400" b="1" dirty="0" smtClean="0">
                <a:latin typeface="Montserrat" panose="00000500000000000000" pitchFamily="2" charset="-52"/>
              </a:rPr>
              <a:t> </a:t>
            </a:r>
            <a:r>
              <a:rPr lang="ru-RU" sz="2400" dirty="0" smtClean="0">
                <a:latin typeface="Montserrat" panose="00000500000000000000" pitchFamily="2" charset="-52"/>
              </a:rPr>
              <a:t>т</a:t>
            </a:r>
            <a:r>
              <a:rPr lang="ru-RU" sz="24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ехническая комиссия за выдачу гарантии   </a:t>
            </a:r>
            <a:endParaRPr lang="ru-RU" sz="2400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530" y="5401917"/>
            <a:ext cx="524814" cy="58367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60672" y="3398330"/>
            <a:ext cx="965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ПРОСТОЙ и минимальный пакет документов</a:t>
            </a:r>
            <a:endParaRPr lang="ru-RU" sz="2800" b="1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3325" y="3985467"/>
            <a:ext cx="106250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  <a:latin typeface="Montserrat" panose="00000500000000000000" pitchFamily="2" charset="-52"/>
              </a:rPr>
              <a:t>в</a:t>
            </a:r>
            <a:r>
              <a:rPr lang="ru-RU" sz="2800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озможность получения </a:t>
            </a:r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гарантии до 1,125 млн  </a:t>
            </a:r>
            <a:r>
              <a:rPr lang="en-US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BYN</a:t>
            </a:r>
            <a:r>
              <a:rPr lang="ru-RU" sz="2800" b="1" dirty="0" smtClean="0">
                <a:solidFill>
                  <a:prstClr val="black"/>
                </a:solidFill>
                <a:latin typeface="Montserrat" panose="00000500000000000000" pitchFamily="2" charset="-52"/>
              </a:rPr>
              <a:t> БЕЗ ОБЕСПЕЧЕНИЯ</a:t>
            </a:r>
            <a:endParaRPr lang="ru-RU" sz="2800" dirty="0">
              <a:solidFill>
                <a:prstClr val="black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14636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ый треугольник 55"/>
          <p:cNvSpPr/>
          <p:nvPr/>
        </p:nvSpPr>
        <p:spPr>
          <a:xfrm flipH="1">
            <a:off x="2754759" y="76200"/>
            <a:ext cx="9423400" cy="6794573"/>
          </a:xfrm>
          <a:prstGeom prst="rtTriangle">
            <a:avLst/>
          </a:prstGeom>
          <a:solidFill>
            <a:srgbClr val="D524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ый треугольник 56"/>
          <p:cNvSpPr/>
          <p:nvPr/>
        </p:nvSpPr>
        <p:spPr>
          <a:xfrm flipH="1" flipV="1">
            <a:off x="2768600" y="-9525"/>
            <a:ext cx="9423400" cy="6858000"/>
          </a:xfrm>
          <a:prstGeom prst="rtTriangle">
            <a:avLst/>
          </a:prstGeom>
          <a:solidFill>
            <a:srgbClr val="888D91"/>
          </a:solidFill>
          <a:ln>
            <a:solidFill>
              <a:srgbClr val="888D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4781" y="289438"/>
            <a:ext cx="150874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tserrat" panose="00000500000000000000" pitchFamily="2" charset="-52"/>
              </a:rPr>
              <a:t>ОБО МНЕ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67797" y="3057987"/>
            <a:ext cx="6467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505457"/>
                </a:solidFill>
                <a:latin typeface="Montserrat" panose="00000500000000000000" pitchFamily="2" charset="-52"/>
              </a:rPr>
              <a:t>ДЕПАРТАМЕНТ ТРАНЗАКЦИОННОГО БИЗНЕСА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9991" y="4409984"/>
            <a:ext cx="5016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505457"/>
                </a:solidFill>
                <a:latin typeface="Montserrat" panose="00000500000000000000" pitchFamily="2" charset="-52"/>
              </a:rPr>
              <a:t>+ 375 29 170 33 85</a:t>
            </a:r>
          </a:p>
          <a:p>
            <a:r>
              <a:rPr lang="ru-RU" sz="2400" b="1" dirty="0" smtClean="0">
                <a:solidFill>
                  <a:srgbClr val="505457"/>
                </a:solidFill>
                <a:latin typeface="Montserrat" panose="00000500000000000000" pitchFamily="2" charset="-52"/>
              </a:rPr>
              <a:t>+ 375 17 239 17 72</a:t>
            </a:r>
          </a:p>
          <a:p>
            <a:r>
              <a:rPr lang="en-US" sz="2400" b="1" dirty="0" smtClean="0">
                <a:solidFill>
                  <a:srgbClr val="505457"/>
                </a:solidFill>
                <a:latin typeface="Montserrat" panose="00000500000000000000" pitchFamily="2" charset="-52"/>
              </a:rPr>
              <a:t>vavohin@bankdabrabyt.by</a:t>
            </a:r>
            <a:endParaRPr lang="ru-RU" sz="2400" b="1" dirty="0">
              <a:solidFill>
                <a:srgbClr val="505457"/>
              </a:solidFill>
              <a:latin typeface="Montserrat" panose="00000500000000000000" pitchFamily="2" charset="-52"/>
            </a:endParaRPr>
          </a:p>
        </p:txBody>
      </p:sp>
      <p:sp>
        <p:nvSpPr>
          <p:cNvPr id="60" name="Куб 59"/>
          <p:cNvSpPr/>
          <p:nvPr/>
        </p:nvSpPr>
        <p:spPr>
          <a:xfrm rot="2254721">
            <a:off x="1510109" y="6031086"/>
            <a:ext cx="739939" cy="685138"/>
          </a:xfrm>
          <a:prstGeom prst="cube">
            <a:avLst/>
          </a:prstGeom>
          <a:solidFill>
            <a:srgbClr val="FF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67797" y="1225006"/>
            <a:ext cx="372719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НИКОЛАЙ ВАВОХИН</a:t>
            </a:r>
            <a:endParaRPr lang="ru-RU" sz="4400" b="1" dirty="0">
              <a:solidFill>
                <a:srgbClr val="C0000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507" y="1028410"/>
            <a:ext cx="3359882" cy="29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08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54448" y="223323"/>
            <a:ext cx="7260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ВИДЫ банковских гарантий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359593" y="1490883"/>
            <a:ext cx="2864253" cy="13475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Montserrat" panose="00000500000000000000" pitchFamily="2" charset="-52"/>
              </a:rPr>
              <a:t>Таможенная</a:t>
            </a:r>
            <a:endParaRPr lang="ru-RU" sz="2800" b="1" dirty="0">
              <a:solidFill>
                <a:schemeClr val="tx1"/>
              </a:solidFill>
              <a:latin typeface="Montserrat" panose="00000500000000000000" pitchFamily="2" charset="-52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18518" y="1011186"/>
            <a:ext cx="2442023" cy="134756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Тендерная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79065" y="1000927"/>
            <a:ext cx="2534299" cy="134756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Платежная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715760" y="1451107"/>
            <a:ext cx="3038108" cy="135485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Исполнения контракта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9593" y="3291600"/>
            <a:ext cx="2989710" cy="1737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Возврата авансового платежа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934325" y="3291600"/>
            <a:ext cx="3890596" cy="173675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Montserrat" panose="00000500000000000000" pitchFamily="2" charset="-52"/>
              </a:rPr>
              <a:t>Для участия </a:t>
            </a:r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в государственных (муниципальных) закупках РФ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03069" y="5546481"/>
            <a:ext cx="8427428" cy="9144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Montserrat" panose="00000500000000000000" pitchFamily="2" charset="-52"/>
              </a:rPr>
              <a:t>Любые другие виды гарантий, непротиворечащие законодательству</a:t>
            </a:r>
          </a:p>
        </p:txBody>
      </p:sp>
      <p:sp>
        <p:nvSpPr>
          <p:cNvPr id="4" name="Овал 3"/>
          <p:cNvSpPr/>
          <p:nvPr/>
        </p:nvSpPr>
        <p:spPr>
          <a:xfrm>
            <a:off x="4238388" y="2865774"/>
            <a:ext cx="3244306" cy="173675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Montserrat" panose="00000500000000000000" pitchFamily="2" charset="-52"/>
              </a:rPr>
              <a:t>с</a:t>
            </a:r>
            <a:r>
              <a:rPr lang="ru-RU" sz="28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тоимость </a:t>
            </a:r>
            <a:r>
              <a:rPr lang="ru-RU" sz="30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≈ 2% </a:t>
            </a:r>
            <a:r>
              <a:rPr lang="ru-RU" sz="24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годовых</a:t>
            </a:r>
            <a:endParaRPr lang="ru-RU" sz="2400" b="1" dirty="0">
              <a:solidFill>
                <a:srgbClr val="C00000"/>
              </a:solidFill>
              <a:latin typeface="Montserrat" panose="00000500000000000000" pitchFamily="2" charset="-52"/>
            </a:endParaRP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03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7440" y="156003"/>
            <a:ext cx="76601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ПРЕИМУЩЕСТВА </a:t>
            </a:r>
          </a:p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БАНКОВСКОЙ ГАРАНТИИ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7841" y="1850765"/>
            <a:ext cx="99522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Montserrat" panose="00000500000000000000" pitchFamily="2" charset="-52"/>
              </a:rPr>
              <a:t>обеспечение обязательств </a:t>
            </a:r>
            <a:r>
              <a:rPr lang="ru-RU" sz="2800" dirty="0">
                <a:latin typeface="Montserrat" panose="00000500000000000000" pitchFamily="2" charset="-52"/>
              </a:rPr>
              <a:t>по контракту </a:t>
            </a:r>
            <a:endParaRPr lang="ru-RU" sz="2800" dirty="0" smtClean="0">
              <a:latin typeface="Montserrat" panose="00000500000000000000" pitchFamily="2" charset="-52"/>
            </a:endParaRPr>
          </a:p>
          <a:p>
            <a:r>
              <a:rPr lang="ru-RU" sz="2800" b="1" dirty="0" smtClean="0">
                <a:latin typeface="Montserrat" panose="00000500000000000000" pitchFamily="2" charset="-52"/>
              </a:rPr>
              <a:t>БЕЗ ОТВЛЕЧЕНИЯ ДЕНЕЖНЫХ СРЕДСТВ</a:t>
            </a:r>
            <a:endParaRPr lang="ru-RU" sz="2000" b="1" dirty="0">
              <a:latin typeface="Montserrat" panose="00000500000000000000" pitchFamily="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7841" y="3062235"/>
            <a:ext cx="10580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Montserrat" panose="00000500000000000000" pitchFamily="2" charset="-52"/>
              </a:rPr>
              <a:t>для Покупателя </a:t>
            </a:r>
            <a:r>
              <a:rPr lang="ru-RU" sz="2800" dirty="0" smtClean="0">
                <a:latin typeface="Montserrat" panose="00000500000000000000" pitchFamily="2" charset="-52"/>
              </a:rPr>
              <a:t>- уход от авансового платежа + </a:t>
            </a:r>
          </a:p>
          <a:p>
            <a:r>
              <a:rPr lang="ru-RU" sz="2800" b="1" dirty="0" smtClean="0">
                <a:latin typeface="Montserrat" panose="00000500000000000000" pitchFamily="2" charset="-52"/>
              </a:rPr>
              <a:t>ПОЛУЧЕНИЕ ОТСРОЧКИ</a:t>
            </a:r>
            <a:endParaRPr lang="ru-RU" sz="2800" b="1" dirty="0">
              <a:latin typeface="Montserrat" panose="00000500000000000000" pitchFamily="2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6124" y="5223093"/>
            <a:ext cx="9180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Montserrat" panose="00000500000000000000" pitchFamily="2" charset="-52"/>
              </a:rPr>
              <a:t>значительно </a:t>
            </a:r>
            <a:r>
              <a:rPr lang="ru-RU" sz="2800" b="1" dirty="0">
                <a:latin typeface="Montserrat" panose="00000500000000000000" pitchFamily="2" charset="-52"/>
              </a:rPr>
              <a:t>ДЕШЕВЛЕ КРЕДИТНЫХ СРЕДСТВ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25" y="2080146"/>
            <a:ext cx="495343" cy="49534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24" y="3197846"/>
            <a:ext cx="495343" cy="49534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101" y="5179218"/>
            <a:ext cx="552068" cy="58367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24" y="4188532"/>
            <a:ext cx="495343" cy="49534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21783" y="4273706"/>
            <a:ext cx="10580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Montserrat" panose="00000500000000000000" pitchFamily="2" charset="-52"/>
              </a:rPr>
              <a:t>для Продавца </a:t>
            </a:r>
            <a:r>
              <a:rPr lang="ru-RU" sz="2800" dirty="0" smtClean="0">
                <a:latin typeface="Montserrat" panose="00000500000000000000" pitchFamily="2" charset="-52"/>
              </a:rPr>
              <a:t>– получение </a:t>
            </a:r>
            <a:r>
              <a:rPr lang="ru-RU" sz="2800" b="1" dirty="0" smtClean="0">
                <a:latin typeface="Montserrat" panose="00000500000000000000" pitchFamily="2" charset="-52"/>
              </a:rPr>
              <a:t>АВАНСА</a:t>
            </a:r>
            <a:endParaRPr lang="ru-RU" sz="2800" b="1" dirty="0"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516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6224" y="268862"/>
            <a:ext cx="7660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ПРИМЕРЫ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80653"/>
              </p:ext>
            </p:extLst>
          </p:nvPr>
        </p:nvGraphicFramePr>
        <p:xfrm>
          <a:off x="565499" y="1418634"/>
          <a:ext cx="10948476" cy="2510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0222"/>
                <a:gridCol w="3650222"/>
                <a:gridCol w="3648032"/>
              </a:tblGrid>
              <a:tr h="68162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З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акупка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товара на сумму 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300 000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У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покупателя нет свободных средств + нужна отсрочка 45 к. д.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2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Аванс 100 % поставщику за счёт кредитных средств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тавка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: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12,5 </a:t>
                      </a:r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% годовых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сумма % 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 кредиту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</a:t>
                      </a:r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4 687,50 </a:t>
                      </a:r>
                      <a:endParaRPr lang="ru-RU" sz="2400" b="1" kern="1200" dirty="0">
                        <a:solidFill>
                          <a:srgbClr val="C00000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68162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Контракт с отсрочкой платежа. Обеспечение –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Платёжная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гарантия.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тавка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2 % годовых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сумма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% 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 гарантии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 </a:t>
                      </a:r>
                      <a:r>
                        <a:rPr lang="ru-RU" sz="2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 75</a:t>
                      </a:r>
                      <a:r>
                        <a:rPr lang="en-US" sz="2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0</a:t>
                      </a:r>
                      <a:endParaRPr lang="ru-RU" sz="2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562271"/>
              </p:ext>
            </p:extLst>
          </p:nvPr>
        </p:nvGraphicFramePr>
        <p:xfrm>
          <a:off x="565501" y="4212940"/>
          <a:ext cx="10948474" cy="2240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0221"/>
                <a:gridCol w="3650221"/>
                <a:gridCol w="3648032"/>
              </a:tblGrid>
              <a:tr h="686302"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Поставка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товара. Срок </a:t>
                      </a:r>
                      <a:r>
                        <a:rPr lang="ru-RU" sz="2000" b="1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– 90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к. д.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Необходимы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200 000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для производства товара.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63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Кредитные средства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тавка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: 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12,5 </a:t>
                      </a:r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% годовых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сумма % 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 кредиту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</a:t>
                      </a:r>
                      <a:r>
                        <a:rPr lang="ru-RU" sz="2400" b="1" kern="1200" dirty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6 250 </a:t>
                      </a:r>
                      <a:endParaRPr lang="ru-RU" sz="2400" b="1" kern="1200" dirty="0">
                        <a:solidFill>
                          <a:srgbClr val="C00000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6863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Аванс от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Покупателя Обеспечение -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Гарантия возврата аванса.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тавка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2 % годовых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сумма % 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 гарантии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BYN </a:t>
                      </a:r>
                      <a:r>
                        <a:rPr lang="ru-RU" sz="2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000</a:t>
                      </a:r>
                      <a:endParaRPr lang="ru-RU" sz="2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91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31223"/>
              </p:ext>
            </p:extLst>
          </p:nvPr>
        </p:nvGraphicFramePr>
        <p:xfrm>
          <a:off x="416172" y="1947452"/>
          <a:ext cx="11306904" cy="45865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67148"/>
                <a:gridCol w="6939756"/>
              </a:tblGrid>
              <a:tr h="5763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Параметры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Значения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7636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Виды гарантий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tserrat" panose="00000500000000000000" pitchFamily="2" charset="-52"/>
                        </a:rPr>
                        <a:t>тендерная, исполнения контракта</a:t>
                      </a:r>
                      <a:endParaRPr lang="ru-RU" sz="24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594360">
                <a:tc rowSpan="2">
                  <a:txBody>
                    <a:bodyPr/>
                    <a:lstStyle/>
                    <a:p>
                      <a:r>
                        <a:rPr lang="ru-RU" sz="2800" baseline="0" smtClean="0">
                          <a:latin typeface="Montserrat" panose="00000500000000000000" pitchFamily="2" charset="-52"/>
                        </a:rPr>
                        <a:t>Размер </a:t>
                      </a:r>
                      <a:r>
                        <a:rPr lang="ru-RU" sz="2800" baseline="0" dirty="0" smtClean="0">
                          <a:latin typeface="Montserrat" panose="00000500000000000000" pitchFamily="2" charset="-52"/>
                        </a:rPr>
                        <a:t>гарантии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0,5%-5% от цены контракта (</a:t>
                      </a:r>
                      <a:r>
                        <a:rPr lang="ru-RU" sz="2400" b="1" dirty="0" smtClean="0">
                          <a:latin typeface="Montserrat" panose="00000500000000000000" pitchFamily="2" charset="-52"/>
                        </a:rPr>
                        <a:t>тендерные</a:t>
                      </a:r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)</a:t>
                      </a:r>
                    </a:p>
                  </a:txBody>
                  <a:tcPr/>
                </a:tc>
              </a:tr>
              <a:tr h="594360">
                <a:tc vMerge="1">
                  <a:txBody>
                    <a:bodyPr/>
                    <a:lstStyle/>
                    <a:p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0,5%-30% от цены контракта (</a:t>
                      </a:r>
                      <a:r>
                        <a:rPr lang="ru-RU" sz="2400" b="1" dirty="0" smtClean="0">
                          <a:latin typeface="Montserrat" panose="00000500000000000000" pitchFamily="2" charset="-52"/>
                        </a:rPr>
                        <a:t>исполнение контракта</a:t>
                      </a:r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)</a:t>
                      </a:r>
                      <a:endParaRPr lang="ru-RU" sz="2400" b="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82781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Срок действия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не менее 1 месяца с даты окончания срока подачи заявок (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тендерные</a:t>
                      </a: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96012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 smtClean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срок исполнения обязательств по контракту + 30 дней </a:t>
                      </a:r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(</a:t>
                      </a:r>
                      <a:r>
                        <a:rPr lang="ru-RU" sz="2400" b="1" dirty="0" smtClean="0">
                          <a:latin typeface="Montserrat" panose="00000500000000000000" pitchFamily="2" charset="-52"/>
                        </a:rPr>
                        <a:t>исполнение контракта</a:t>
                      </a:r>
                      <a:r>
                        <a:rPr lang="ru-RU" sz="2400" b="0" dirty="0" smtClean="0">
                          <a:latin typeface="Montserrat" panose="00000500000000000000" pitchFamily="2" charset="-52"/>
                        </a:rPr>
                        <a:t>)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Montserrat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33646" y="84242"/>
            <a:ext cx="104313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МУНИЦИПАЛЬНЫЕ ГАРАНТИИ</a:t>
            </a:r>
          </a:p>
          <a:p>
            <a:pPr algn="ctr"/>
            <a:r>
              <a:rPr lang="ru-RU" sz="2800" b="1" kern="0" dirty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д</a:t>
            </a:r>
            <a:r>
              <a:rPr lang="ru-RU" sz="28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ля участия в государственных закупках РФ</a:t>
            </a:r>
            <a:endParaRPr lang="ru-RU" sz="28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1728" y="1024122"/>
            <a:ext cx="116719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96938"/>
            <a:r>
              <a:rPr lang="ru-RU" dirty="0" smtClean="0">
                <a:latin typeface="Montserrat" panose="00000500000000000000" pitchFamily="2" charset="-52"/>
                <a:ea typeface="+mn-lt"/>
                <a:cs typeface="+mn-lt"/>
              </a:rPr>
              <a:t>в </a:t>
            </a:r>
            <a:r>
              <a:rPr lang="ru-RU" dirty="0">
                <a:latin typeface="Montserrat" panose="00000500000000000000" pitchFamily="2" charset="-52"/>
                <a:ea typeface="+mn-lt"/>
                <a:cs typeface="+mn-lt"/>
              </a:rPr>
              <a:t>соответствии с Федеральным законом РФ от 05.04.2013 №44-ФЗ «О контрактной системе в сфере закупок товаров, работ, услуг для обеспечения государственных и муниципальных  нужд</a:t>
            </a:r>
            <a:r>
              <a:rPr lang="ru-RU" dirty="0" smtClean="0">
                <a:latin typeface="Montserrat" panose="00000500000000000000" pitchFamily="2" charset="-52"/>
                <a:ea typeface="+mn-lt"/>
                <a:cs typeface="+mn-lt"/>
              </a:rPr>
              <a:t>»</a:t>
            </a:r>
            <a:endParaRPr lang="ru-RU" dirty="0">
              <a:latin typeface="Montserrat" panose="00000500000000000000" pitchFamily="2" charset="-52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085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6098" y="223323"/>
            <a:ext cx="9967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ЭЛЕКТРОННЫЕ ПЛОЩАДКИ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3945" y="299686"/>
            <a:ext cx="1692575" cy="432048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3433642" y="847803"/>
            <a:ext cx="85728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Размещённые заявки на </a:t>
            </a: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ЭТП ТЭК-Торг </a:t>
            </a: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(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tektorg.ru</a:t>
            </a: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)</a:t>
            </a:r>
            <a:endParaRPr lang="en-US" b="1" i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3"/>
          <a:stretch>
            <a:fillRect/>
          </a:stretch>
        </p:blipFill>
        <p:spPr>
          <a:xfrm>
            <a:off x="3183820" y="1417770"/>
            <a:ext cx="8572877" cy="5273253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506098" y="1417770"/>
            <a:ext cx="25670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sberbank-ast.ru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roseltorg.ru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rts-tender.ru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etp-ets.ru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zakazrf.ru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gz.lot-online.ru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etpgpb.ru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tektorg.ru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astgoz.ru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  <a:p>
            <a:pPr algn="ctr"/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6780" y="674564"/>
            <a:ext cx="2567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Сайты ЭТП для гос. закупок РФ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52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3133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6098" y="223323"/>
            <a:ext cx="93473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Выборка заявок </a:t>
            </a:r>
            <a:r>
              <a:rPr lang="ru-RU" sz="2800" b="1" kern="0" dirty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на закупку за </a:t>
            </a:r>
            <a:r>
              <a:rPr lang="ru-RU" sz="28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15.04.2026 </a:t>
            </a:r>
            <a:r>
              <a:rPr lang="ru-RU" sz="2800" b="1" kern="0" dirty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(площадка ТЭК-Торг)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3945" y="299686"/>
            <a:ext cx="1692575" cy="43204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98" y="1318698"/>
            <a:ext cx="9432225" cy="514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2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08168" y="223763"/>
            <a:ext cx="72606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Банковская гарантия</a:t>
            </a:r>
          </a:p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Montserrat Black" panose="00000A00000000000000" pitchFamily="2" charset="-52"/>
                <a:ea typeface="Segoe UI" panose="020B0502040204020203" pitchFamily="34" charset="0"/>
                <a:cs typeface="Segoe UI" panose="020B0502040204020203" pitchFamily="34" charset="0"/>
              </a:rPr>
              <a:t>ЭКСПРЕСС ЛАЙТ</a:t>
            </a:r>
            <a:endParaRPr lang="ru-RU" sz="3200" b="1" kern="0" dirty="0">
              <a:solidFill>
                <a:srgbClr val="C00000"/>
              </a:solidFill>
              <a:latin typeface="Montserrat Black" panose="00000A00000000000000" pitchFamily="2" charset="-52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014398"/>
              </p:ext>
            </p:extLst>
          </p:nvPr>
        </p:nvGraphicFramePr>
        <p:xfrm>
          <a:off x="381004" y="1300982"/>
          <a:ext cx="11306904" cy="53530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23505"/>
                <a:gridCol w="6783399"/>
              </a:tblGrid>
              <a:tr h="56310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Параметры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Montserrat" panose="00000500000000000000" pitchFamily="2" charset="-52"/>
                        </a:rPr>
                        <a:t>Значения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Montserrat" panose="00000500000000000000" pitchFamily="2" charset="-52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6310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Сумма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не более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Montserrat" panose="00000500000000000000" pitchFamily="2" charset="-52"/>
                        </a:rPr>
                        <a:t>70 000 BYN </a:t>
                      </a: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в </a:t>
                      </a:r>
                      <a:r>
                        <a:rPr lang="ru-RU" sz="2800" dirty="0" err="1" smtClean="0">
                          <a:latin typeface="Montserrat" panose="00000500000000000000" pitchFamily="2" charset="-52"/>
                        </a:rPr>
                        <a:t>экв</a:t>
                      </a: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-те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62526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Валюта гарантии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Montserrat" panose="00000500000000000000" pitchFamily="2" charset="-52"/>
                        </a:rPr>
                        <a:t>BYN / RUB / USD / EUR / CNY 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5631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Срок действия</a:t>
                      </a:r>
                      <a:endParaRPr lang="en-US" sz="2800" dirty="0" smtClean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не более </a:t>
                      </a:r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12 месяцев </a:t>
                      </a:r>
                      <a:endParaRPr lang="ru-RU" sz="2800" b="1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112076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Пакет документов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Без Баланса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и ОПУ – С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правка о движении денежных средств по расчетному счету в ином банке</a:t>
                      </a:r>
                    </a:p>
                  </a:txBody>
                  <a:tcPr/>
                </a:tc>
              </a:tr>
              <a:tr h="8178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Обеспечение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поручительство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физ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Montserrat" panose="00000500000000000000" pitchFamily="2" charset="-52"/>
                          <a:ea typeface="+mn-ea"/>
                          <a:cs typeface="+mn-cs"/>
                        </a:rPr>
                        <a:t> лица (например, собственника)</a:t>
                      </a:r>
                      <a:endParaRPr lang="ru-RU" sz="2400" dirty="0" smtClean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  <a:tr h="1026836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Срок выдачи гарантии</a:t>
                      </a:r>
                    </a:p>
                    <a:p>
                      <a:r>
                        <a:rPr lang="ru-RU" sz="2800" dirty="0" smtClean="0">
                          <a:latin typeface="Montserrat" panose="00000500000000000000" pitchFamily="2" charset="-52"/>
                        </a:rPr>
                        <a:t>Заключение договора</a:t>
                      </a:r>
                      <a:endParaRPr lang="ru-RU" sz="28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1 день </a:t>
                      </a:r>
                      <a:r>
                        <a:rPr lang="ru-RU" sz="2200" dirty="0" smtClean="0">
                          <a:latin typeface="Montserrat" panose="00000500000000000000" pitchFamily="2" charset="-52"/>
                        </a:rPr>
                        <a:t>при наличии рамочного договора</a:t>
                      </a:r>
                      <a:r>
                        <a:rPr lang="ru-RU" sz="2200" baseline="0" dirty="0" smtClean="0">
                          <a:latin typeface="Montserrat" panose="00000500000000000000" pitchFamily="2" charset="-5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atin typeface="Montserrat" panose="00000500000000000000" pitchFamily="2" charset="-52"/>
                        </a:rPr>
                        <a:t>до 3 дней</a:t>
                      </a:r>
                      <a:endParaRPr lang="ru-RU" sz="2400" dirty="0">
                        <a:latin typeface="Montserrat" panose="00000500000000000000" pitchFamily="2" charset="-52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8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4304</TotalTime>
  <Words>526</Words>
  <Application>Microsoft Office PowerPoint</Application>
  <PresentationFormat>Широкоэкранный</PresentationFormat>
  <Paragraphs>127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Montserrat</vt:lpstr>
      <vt:lpstr>Montserrat Black</vt:lpstr>
      <vt:lpstr>Segoe UI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Банк "Москва-Минск" г.Минск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Белая</dc:creator>
  <cp:lastModifiedBy>Виталий Бенза</cp:lastModifiedBy>
  <cp:revision>299</cp:revision>
  <cp:lastPrinted>2025-04-03T12:57:47Z</cp:lastPrinted>
  <dcterms:created xsi:type="dcterms:W3CDTF">2024-06-25T11:47:38Z</dcterms:created>
  <dcterms:modified xsi:type="dcterms:W3CDTF">2026-04-24T12:40:48Z</dcterms:modified>
</cp:coreProperties>
</file>