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3"/>
  </p:notesMasterIdLst>
  <p:handoutMasterIdLst>
    <p:handoutMasterId r:id="rId14"/>
  </p:handoutMasterIdLst>
  <p:sldIdLst>
    <p:sldId id="431" r:id="rId2"/>
    <p:sldId id="430" r:id="rId3"/>
    <p:sldId id="432" r:id="rId4"/>
    <p:sldId id="433" r:id="rId5"/>
    <p:sldId id="435" r:id="rId6"/>
    <p:sldId id="436" r:id="rId7"/>
    <p:sldId id="437" r:id="rId8"/>
    <p:sldId id="439" r:id="rId9"/>
    <p:sldId id="440" r:id="rId10"/>
    <p:sldId id="441" r:id="rId11"/>
    <p:sldId id="442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4498" userDrawn="1">
          <p15:clr>
            <a:srgbClr val="A4A3A4"/>
          </p15:clr>
        </p15:guide>
        <p15:guide id="3" pos="846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orient="horz" pos="527" userDrawn="1">
          <p15:clr>
            <a:srgbClr val="A4A3A4"/>
          </p15:clr>
        </p15:guide>
        <p15:guide id="6" pos="506" userDrawn="1">
          <p15:clr>
            <a:srgbClr val="A4A3A4"/>
          </p15:clr>
        </p15:guide>
        <p15:guide id="7" orient="horz" pos="686" userDrawn="1">
          <p15:clr>
            <a:srgbClr val="A4A3A4"/>
          </p15:clr>
        </p15:guide>
        <p15:guide id="8" pos="6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Дубовик" initials="ДД" lastIdx="0" clrIdx="0">
    <p:extLst>
      <p:ext uri="{19B8F6BF-5375-455C-9EA6-DF929625EA0E}">
        <p15:presenceInfo xmlns:p15="http://schemas.microsoft.com/office/powerpoint/2012/main" userId="Дмитрий Дубовик" providerId="None"/>
      </p:ext>
    </p:extLst>
  </p:cmAuthor>
  <p:cmAuthor id="2" name="Артем Вишневский" initials="АВ" lastIdx="1" clrIdx="1">
    <p:extLst>
      <p:ext uri="{19B8F6BF-5375-455C-9EA6-DF929625EA0E}">
        <p15:presenceInfo xmlns:p15="http://schemas.microsoft.com/office/powerpoint/2012/main" userId="Артем Вишневский" providerId="None"/>
      </p:ext>
    </p:extLst>
  </p:cmAuthor>
  <p:cmAuthor id="3" name="Александра Панкова" initials="АП" lastIdx="1" clrIdx="2">
    <p:extLst>
      <p:ext uri="{19B8F6BF-5375-455C-9EA6-DF929625EA0E}">
        <p15:presenceInfo xmlns:p15="http://schemas.microsoft.com/office/powerpoint/2012/main" userId="Александра Панк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22228"/>
    <a:srgbClr val="F4F4F4"/>
    <a:srgbClr val="B3B1AF"/>
    <a:srgbClr val="B1AFAD"/>
    <a:srgbClr val="B32930"/>
    <a:srgbClr val="C67478"/>
    <a:srgbClr val="B44141"/>
    <a:srgbClr val="C77579"/>
    <a:srgbClr val="B2B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4016" autoAdjust="0"/>
  </p:normalViewPr>
  <p:slideViewPr>
    <p:cSldViewPr snapToGrid="0">
      <p:cViewPr varScale="1">
        <p:scale>
          <a:sx n="108" d="100"/>
          <a:sy n="108" d="100"/>
        </p:scale>
        <p:origin x="420" y="108"/>
      </p:cViewPr>
      <p:guideLst>
        <p:guide orient="horz" pos="2840"/>
        <p:guide pos="4498"/>
        <p:guide pos="846"/>
        <p:guide pos="7446"/>
        <p:guide orient="horz" pos="527"/>
        <p:guide pos="506"/>
        <p:guide orient="horz" pos="686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58DC7-9F17-42A9-8B2C-3C922685142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F243D-442F-4F47-A7AB-0917ED517B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7366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1AA97-DEA9-4838-847E-737AD23CFC97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3B605-46BA-4F62-ADA6-3AE59E077C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5027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3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6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13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60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7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003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386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9611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954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25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10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67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55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7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58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41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33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32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5F2A4A-43AB-44E0-ABD8-95B35E5FC268}" type="datetimeFigureOut">
              <a:rPr lang="ru-RU" smtClean="0"/>
              <a:t>24/04/2026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BD623A-2926-4C3D-9476-C0BDB2F474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408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5" y="836613"/>
            <a:ext cx="2994165" cy="7642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r="4317"/>
          <a:stretch/>
        </p:blipFill>
        <p:spPr>
          <a:xfrm rot="10800000" flipV="1">
            <a:off x="-13649" y="5568286"/>
            <a:ext cx="12201100" cy="12897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6317" y="2033517"/>
            <a:ext cx="107593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Montserrat" panose="020B0604020202020204" charset="-52"/>
                <a:cs typeface="Segoe UI" panose="020B0502040204020203" pitchFamily="34" charset="0"/>
              </a:rPr>
              <a:t>Лизинг</a:t>
            </a:r>
            <a:r>
              <a:rPr lang="en-US" sz="6000" b="1" dirty="0">
                <a:solidFill>
                  <a:schemeClr val="bg1"/>
                </a:solidFill>
                <a:latin typeface="Montserrat" panose="020B0604020202020204" charset="-52"/>
                <a:cs typeface="Segoe UI" panose="020B0502040204020203" pitchFamily="34" charset="0"/>
              </a:rPr>
              <a:t> </a:t>
            </a:r>
            <a:r>
              <a:rPr lang="ru-RU" sz="6000" b="1" dirty="0">
                <a:solidFill>
                  <a:schemeClr val="bg1"/>
                </a:solidFill>
                <a:latin typeface="Montserrat" panose="020B0604020202020204" charset="-52"/>
                <a:cs typeface="Segoe UI" panose="020B0502040204020203" pitchFamily="34" charset="0"/>
              </a:rPr>
              <a:t>- эффективный </a:t>
            </a:r>
            <a:r>
              <a:rPr lang="ru-RU" sz="6000" b="1" dirty="0" smtClean="0">
                <a:solidFill>
                  <a:schemeClr val="bg1"/>
                </a:solidFill>
                <a:latin typeface="Montserrat" panose="020B0604020202020204" charset="-52"/>
                <a:cs typeface="Segoe UI" panose="020B0502040204020203" pitchFamily="34" charset="0"/>
              </a:rPr>
              <a:t>инструмент финансирования</a:t>
            </a:r>
            <a:endParaRPr lang="ru-RU" sz="6000" b="1" dirty="0">
              <a:solidFill>
                <a:schemeClr val="bg1"/>
              </a:solidFill>
              <a:latin typeface="Montserrat" panose="020B060402020202020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r="4317"/>
          <a:stretch/>
        </p:blipFill>
        <p:spPr>
          <a:xfrm rot="10800000" flipV="1">
            <a:off x="-13649" y="5568286"/>
            <a:ext cx="12201100" cy="1289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05007" y="1257396"/>
            <a:ext cx="1046188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Montserrat" panose="00000500000000000000" pitchFamily="2" charset="-52"/>
              </a:rPr>
              <a:t>Комфортные и прозрачные условия лизинга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Привлекательные </a:t>
            </a:r>
            <a:r>
              <a:rPr lang="ru-RU" sz="2800" dirty="0">
                <a:solidFill>
                  <a:schemeClr val="bg1"/>
                </a:solidFill>
                <a:latin typeface="Montserrat" panose="00000500000000000000" pitchFamily="2" charset="-52"/>
              </a:rPr>
              <a:t>стоимостные условия сделки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Montserrat" panose="00000500000000000000" pitchFamily="2" charset="-52"/>
              </a:rPr>
              <a:t>Легкий пакет документов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Montserrat" panose="00000500000000000000" pitchFamily="2" charset="-52"/>
              </a:rPr>
              <a:t>Отсутствие обременения на предмет лизинга</a:t>
            </a:r>
          </a:p>
          <a:p>
            <a:r>
              <a:rPr lang="ru-RU" sz="2800" dirty="0">
                <a:solidFill>
                  <a:schemeClr val="bg1"/>
                </a:solidFill>
                <a:latin typeface="Montserrat" panose="00000500000000000000" pitchFamily="2" charset="-52"/>
              </a:rPr>
              <a:t>Полная поддержка наших специалистов на всех этапах сделки</a:t>
            </a:r>
          </a:p>
          <a:p>
            <a:endParaRPr lang="ru-RU" sz="2800" dirty="0">
              <a:solidFill>
                <a:schemeClr val="bg1"/>
              </a:solidFill>
              <a:latin typeface="Montserrat" panose="00000500000000000000" pitchFamily="2" charset="-52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endParaRPr lang="ru-RU" sz="2800" dirty="0"/>
          </a:p>
          <a:p>
            <a:endParaRPr lang="ru-RU" sz="2800" dirty="0"/>
          </a:p>
          <a:p>
            <a:pPr lvl="0">
              <a:spcAft>
                <a:spcPts val="0"/>
              </a:spcAft>
            </a:pPr>
            <a:endParaRPr lang="ru-RU" sz="2800" dirty="0">
              <a:solidFill>
                <a:schemeClr val="bg1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sz="28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sz="2800" b="1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443" y="655784"/>
            <a:ext cx="10109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Ключевые выгоды от сотрудничества </a:t>
            </a:r>
          </a:p>
          <a:p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с ОАО «Банк Дабрабыт» при оформлении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лизинга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Montserrat" panose="00000500000000000000" pitchFamily="2" charset="-52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7950" y="822035"/>
            <a:ext cx="1692575" cy="4320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631" y1="31545" x2="41631" y2="31545"/>
                        <a14:foregroundMark x1="64807" y1="28112" x2="64807" y2="28112"/>
                        <a14:foregroundMark x1="73176" y1="42704" x2="73176" y2="42704"/>
                        <a14:foregroundMark x1="71674" y1="61588" x2="71674" y2="61588"/>
                        <a14:foregroundMark x1="59442" y1="70386" x2="59442" y2="70386"/>
                        <a14:foregroundMark x1="45494" y1="69957" x2="45494" y2="69957"/>
                        <a14:foregroundMark x1="29399" y1="60086" x2="29399" y2="60086"/>
                        <a14:foregroundMark x1="29545" y1="42045" x2="29545" y2="4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9" y="1916587"/>
            <a:ext cx="366140" cy="3655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631" y1="31545" x2="41631" y2="31545"/>
                        <a14:foregroundMark x1="64807" y1="28112" x2="64807" y2="28112"/>
                        <a14:foregroundMark x1="73176" y1="42704" x2="73176" y2="42704"/>
                        <a14:foregroundMark x1="71674" y1="61588" x2="71674" y2="61588"/>
                        <a14:foregroundMark x1="59442" y1="70386" x2="59442" y2="70386"/>
                        <a14:foregroundMark x1="45494" y1="69957" x2="45494" y2="69957"/>
                        <a14:foregroundMark x1="29399" y1="60086" x2="29399" y2="60086"/>
                        <a14:foregroundMark x1="29545" y1="42045" x2="29545" y2="4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9" y="2562345"/>
            <a:ext cx="366140" cy="3655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631" y1="31545" x2="41631" y2="31545"/>
                        <a14:foregroundMark x1="64807" y1="28112" x2="64807" y2="28112"/>
                        <a14:foregroundMark x1="73176" y1="42704" x2="73176" y2="42704"/>
                        <a14:foregroundMark x1="71674" y1="61588" x2="71674" y2="61588"/>
                        <a14:foregroundMark x1="59442" y1="70386" x2="59442" y2="70386"/>
                        <a14:foregroundMark x1="45494" y1="69957" x2="45494" y2="69957"/>
                        <a14:foregroundMark x1="29399" y1="60086" x2="29399" y2="60086"/>
                        <a14:foregroundMark x1="29545" y1="42045" x2="29545" y2="4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9" y="3208103"/>
            <a:ext cx="366140" cy="3655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631" y1="31545" x2="41631" y2="31545"/>
                        <a14:foregroundMark x1="64807" y1="28112" x2="64807" y2="28112"/>
                        <a14:foregroundMark x1="73176" y1="42704" x2="73176" y2="42704"/>
                        <a14:foregroundMark x1="71674" y1="61588" x2="71674" y2="61588"/>
                        <a14:foregroundMark x1="59442" y1="70386" x2="59442" y2="70386"/>
                        <a14:foregroundMark x1="45494" y1="69957" x2="45494" y2="69957"/>
                        <a14:foregroundMark x1="29399" y1="60086" x2="29399" y2="60086"/>
                        <a14:foregroundMark x1="29545" y1="42045" x2="29545" y2="4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9" y="3855803"/>
            <a:ext cx="366140" cy="3655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631" y1="31545" x2="41631" y2="31545"/>
                        <a14:foregroundMark x1="64807" y1="28112" x2="64807" y2="28112"/>
                        <a14:foregroundMark x1="73176" y1="42704" x2="73176" y2="42704"/>
                        <a14:foregroundMark x1="71674" y1="61588" x2="71674" y2="61588"/>
                        <a14:foregroundMark x1="59442" y1="70386" x2="59442" y2="70386"/>
                        <a14:foregroundMark x1="45494" y1="69957" x2="45494" y2="69957"/>
                        <a14:foregroundMark x1="29399" y1="60086" x2="29399" y2="60086"/>
                        <a14:foregroundMark x1="29545" y1="42045" x2="29545" y2="4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99" y="4388195"/>
            <a:ext cx="366140" cy="3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7" r="6520"/>
          <a:stretch/>
        </p:blipFill>
        <p:spPr>
          <a:xfrm rot="16200000" flipV="1">
            <a:off x="-2799841" y="2784143"/>
            <a:ext cx="6858000" cy="1289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0548" y="2297401"/>
            <a:ext cx="85173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accent3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-52"/>
                <a:ea typeface="Segoe UI Emoji" panose="020B0502040204020203" pitchFamily="34" charset="0"/>
                <a:cs typeface="Segoe UI" panose="020B0502040204020203" pitchFamily="34" charset="0"/>
              </a:rPr>
              <a:t>Мы всегда готовы ответить на все ваши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-52"/>
                <a:ea typeface="Segoe UI Emoji" panose="020B0502040204020203" pitchFamily="34" charset="0"/>
                <a:cs typeface="Segoe UI" panose="020B0502040204020203" pitchFamily="34" charset="0"/>
              </a:rPr>
              <a:t>вопросы</a:t>
            </a:r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-52"/>
                <a:ea typeface="Segoe UI Emoji" panose="020B0502040204020203" pitchFamily="34" charset="0"/>
                <a:cs typeface="Segoe UI" panose="020B0502040204020203" pitchFamily="34" charset="0"/>
              </a:rPr>
              <a:t>Инвестируйте в будущее с надежным партнером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-52"/>
                <a:ea typeface="Segoe UI Emoji" panose="020B0502040204020203" pitchFamily="34" charset="0"/>
                <a:cs typeface="Segoe UI" panose="020B0502040204020203" pitchFamily="34" charset="0"/>
              </a:rPr>
              <a:t>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endParaRPr lang="ru-RU" sz="3200" b="1" dirty="0">
              <a:solidFill>
                <a:schemeClr val="accent3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7101" y="1362455"/>
            <a:ext cx="99314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Montserrat" panose="020B0604020202020204" charset="-52"/>
                <a:cs typeface="Segoe UI" panose="020B0502040204020203" pitchFamily="34" charset="0"/>
              </a:rPr>
              <a:t>СПАСИБО ЗА </a:t>
            </a:r>
            <a:r>
              <a:rPr lang="ru-RU" sz="5400" b="1" dirty="0" smtClean="0">
                <a:solidFill>
                  <a:schemeClr val="bg1"/>
                </a:solidFill>
                <a:latin typeface="Montserrat" panose="020B0604020202020204" charset="-52"/>
                <a:cs typeface="Segoe UI" panose="020B0502040204020203" pitchFamily="34" charset="0"/>
              </a:rPr>
              <a:t>ВНИМАНИЕ !</a:t>
            </a:r>
            <a:endParaRPr lang="ru-RU" sz="5400" b="1" dirty="0">
              <a:solidFill>
                <a:schemeClr val="bg1"/>
              </a:solidFill>
              <a:latin typeface="Montserrat" panose="020B0604020202020204" charset="-52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chemeClr val="accent3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588" y="404565"/>
            <a:ext cx="1692575" cy="4320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5" t="26370" r="22639" b="49778"/>
          <a:stretch/>
        </p:blipFill>
        <p:spPr>
          <a:xfrm>
            <a:off x="3078749" y="4545013"/>
            <a:ext cx="1640502" cy="16303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56802" y="4113283"/>
            <a:ext cx="49281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lvl="0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Начальник 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центра лизинга</a:t>
            </a:r>
          </a:p>
          <a:p>
            <a:pPr lvl="0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Воробьева Татьяна Игоревна</a:t>
            </a:r>
          </a:p>
          <a:p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</a:rPr>
              <a:t>+375-17-239-19-90</a:t>
            </a:r>
          </a:p>
          <a:p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</a:rPr>
              <a:t>+375 29 673-17-66</a:t>
            </a:r>
          </a:p>
          <a:p>
            <a:pPr lvl="0">
              <a:spcAft>
                <a:spcPts val="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vorobyova@bankdabrabyt.by</a:t>
            </a:r>
            <a:endParaRPr lang="en-US" sz="2000" b="1" dirty="0">
              <a:solidFill>
                <a:schemeClr val="bg1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643616" y="1938529"/>
            <a:ext cx="252984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631" y1="31545" x2="41631" y2="31545"/>
                        <a14:foregroundMark x1="64807" y1="28112" x2="64807" y2="28112"/>
                        <a14:foregroundMark x1="73176" y1="42704" x2="73176" y2="42704"/>
                        <a14:foregroundMark x1="71674" y1="61588" x2="71674" y2="61588"/>
                        <a14:foregroundMark x1="59442" y1="70386" x2="59442" y2="70386"/>
                        <a14:foregroundMark x1="45494" y1="69957" x2="45494" y2="69957"/>
                        <a14:foregroundMark x1="29399" y1="60086" x2="29399" y2="60086"/>
                        <a14:foregroundMark x1="29545" y1="42045" x2="29545" y2="4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010" y="1938627"/>
            <a:ext cx="366140" cy="3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792" y="836613"/>
            <a:ext cx="2994165" cy="7642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836613"/>
            <a:ext cx="3046285" cy="3699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5792" y="1887392"/>
            <a:ext cx="77750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8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Начальник центра лизинга</a:t>
            </a:r>
            <a:endParaRPr lang="ru-RU" sz="3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</a:rPr>
              <a:t>+375 17 </a:t>
            </a:r>
            <a:r>
              <a:rPr lang="ru-RU" sz="2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239-19-16</a:t>
            </a:r>
            <a:endParaRPr lang="ru-RU" sz="24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</a:rPr>
              <a:t>+375 29 </a:t>
            </a:r>
            <a:r>
              <a:rPr lang="ru-RU" sz="2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673-17-66</a:t>
            </a:r>
            <a:endParaRPr lang="ru-RU" sz="24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en-US" sz="2400" b="1" i="1" u="sng" dirty="0" smtClean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vorobyova@bankdabrabyt.by</a:t>
            </a:r>
            <a:endParaRPr lang="ru-RU" sz="2400" b="1" i="1" u="sng" dirty="0" smtClean="0">
              <a:solidFill>
                <a:schemeClr val="bg1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i="1" u="sng" dirty="0">
              <a:solidFill>
                <a:schemeClr val="bg1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г. Минск ул. Коммунистическая,49,пом.1</a:t>
            </a:r>
            <a:endParaRPr lang="ru-RU" sz="2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sz="2400" b="1" i="1" u="sng" dirty="0" smtClean="0">
              <a:solidFill>
                <a:schemeClr val="bg1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i="1" u="sng" dirty="0">
              <a:solidFill>
                <a:schemeClr val="bg1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r="4317"/>
          <a:stretch/>
        </p:blipFill>
        <p:spPr>
          <a:xfrm rot="10800000" flipV="1">
            <a:off x="-13649" y="5568286"/>
            <a:ext cx="12201100" cy="12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5" y="433553"/>
            <a:ext cx="1602869" cy="4091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r="4317"/>
          <a:stretch/>
        </p:blipFill>
        <p:spPr>
          <a:xfrm rot="10800000" flipV="1">
            <a:off x="0" y="6217398"/>
            <a:ext cx="12201100" cy="1289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173" y="1092961"/>
            <a:ext cx="11017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52"/>
              </a:rPr>
              <a:t>Какую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52"/>
              </a:rPr>
              <a:t>покупку для развития бизнеса вы вынуждены откладывать, потому что более важные статьи расходов забирают деньги?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7548" y="2316153"/>
            <a:ext cx="105529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Дополнительная складская техника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Новое оборудование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Грузовые автомобили/спец. техника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Коммерческая недвижимость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631" y1="31545" x2="41631" y2="31545"/>
                        <a14:foregroundMark x1="64807" y1="28112" x2="64807" y2="28112"/>
                        <a14:foregroundMark x1="73176" y1="42704" x2="73176" y2="42704"/>
                        <a14:foregroundMark x1="71674" y1="61588" x2="71674" y2="61588"/>
                        <a14:foregroundMark x1="59442" y1="70386" x2="59442" y2="70386"/>
                        <a14:foregroundMark x1="45494" y1="69957" x2="45494" y2="69957"/>
                        <a14:foregroundMark x1="29399" y1="60086" x2="29399" y2="60086"/>
                        <a14:foregroundMark x1="29545" y1="42045" x2="29545" y2="4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3" y="2581598"/>
            <a:ext cx="366140" cy="365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631" y1="31545" x2="41631" y2="31545"/>
                        <a14:foregroundMark x1="64807" y1="28112" x2="64807" y2="28112"/>
                        <a14:foregroundMark x1="73176" y1="42704" x2="73176" y2="42704"/>
                        <a14:foregroundMark x1="71674" y1="61588" x2="71674" y2="61588"/>
                        <a14:foregroundMark x1="59442" y1="70386" x2="59442" y2="70386"/>
                        <a14:foregroundMark x1="45494" y1="69957" x2="45494" y2="69957"/>
                        <a14:foregroundMark x1="29399" y1="60086" x2="29399" y2="60086"/>
                        <a14:foregroundMark x1="29545" y1="42045" x2="29545" y2="4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3" y="3282295"/>
            <a:ext cx="366140" cy="3655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631" y1="31545" x2="41631" y2="31545"/>
                        <a14:foregroundMark x1="64807" y1="28112" x2="64807" y2="28112"/>
                        <a14:foregroundMark x1="73176" y1="42704" x2="73176" y2="42704"/>
                        <a14:foregroundMark x1="71674" y1="61588" x2="71674" y2="61588"/>
                        <a14:foregroundMark x1="59442" y1="70386" x2="59442" y2="70386"/>
                        <a14:foregroundMark x1="45494" y1="69957" x2="45494" y2="69957"/>
                        <a14:foregroundMark x1="29399" y1="60086" x2="29399" y2="60086"/>
                        <a14:foregroundMark x1="29545" y1="42045" x2="29545" y2="4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6" y="3878156"/>
            <a:ext cx="366140" cy="3655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631" y1="31545" x2="41631" y2="31545"/>
                        <a14:foregroundMark x1="64807" y1="28112" x2="64807" y2="28112"/>
                        <a14:foregroundMark x1="73176" y1="42704" x2="73176" y2="42704"/>
                        <a14:foregroundMark x1="71674" y1="61588" x2="71674" y2="61588"/>
                        <a14:foregroundMark x1="59442" y1="70386" x2="59442" y2="70386"/>
                        <a14:foregroundMark x1="45494" y1="69957" x2="45494" y2="69957"/>
                        <a14:foregroundMark x1="29399" y1="60086" x2="29399" y2="60086"/>
                        <a14:foregroundMark x1="29545" y1="42045" x2="29545" y2="4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9" y="4504372"/>
            <a:ext cx="366140" cy="3655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0413" y="5011290"/>
            <a:ext cx="10658081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Каждый месяц ожиданий – недополученная прибыль</a:t>
            </a:r>
          </a:p>
        </p:txBody>
      </p:sp>
    </p:spTree>
    <p:extLst>
      <p:ext uri="{BB962C8B-B14F-4D97-AF65-F5344CB8AC3E}">
        <p14:creationId xmlns:p14="http://schemas.microsoft.com/office/powerpoint/2010/main" val="38312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87" y="410909"/>
            <a:ext cx="1602869" cy="4091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r="4317"/>
          <a:stretch/>
        </p:blipFill>
        <p:spPr>
          <a:xfrm rot="10800000" flipV="1">
            <a:off x="-13649" y="5568286"/>
            <a:ext cx="12201100" cy="1289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3025" y="1597968"/>
            <a:ext cx="101556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52"/>
              </a:rPr>
              <a:t>Лизинг: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 это </a:t>
            </a:r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инструмент, при котором актив сам себя </a:t>
            </a:r>
            <a:r>
              <a:rPr lang="ru-RU" sz="28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покупает</a:t>
            </a:r>
          </a:p>
          <a:p>
            <a:endParaRPr lang="ru-RU" sz="2800" b="1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 это </a:t>
            </a:r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не трата, а покупка времени. Вы платите за то, чтобы зарабатывать через 10 дней, а не через год</a:t>
            </a:r>
          </a:p>
          <a:p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631" y1="31545" x2="41631" y2="31545"/>
                        <a14:foregroundMark x1="64807" y1="28112" x2="64807" y2="28112"/>
                        <a14:foregroundMark x1="73176" y1="42704" x2="73176" y2="42704"/>
                        <a14:foregroundMark x1="71674" y1="61588" x2="71674" y2="61588"/>
                        <a14:foregroundMark x1="59442" y1="70386" x2="59442" y2="70386"/>
                        <a14:foregroundMark x1="45494" y1="69957" x2="45494" y2="69957"/>
                        <a14:foregroundMark x1="29399" y1="60086" x2="29399" y2="60086"/>
                        <a14:foregroundMark x1="29545" y1="42045" x2="29545" y2="4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52" y="2202962"/>
            <a:ext cx="366140" cy="365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631" y1="31545" x2="41631" y2="31545"/>
                        <a14:foregroundMark x1="64807" y1="28112" x2="64807" y2="28112"/>
                        <a14:foregroundMark x1="73176" y1="42704" x2="73176" y2="42704"/>
                        <a14:foregroundMark x1="71674" y1="61588" x2="71674" y2="61588"/>
                        <a14:foregroundMark x1="59442" y1="70386" x2="59442" y2="70386"/>
                        <a14:foregroundMark x1="45494" y1="69957" x2="45494" y2="69957"/>
                        <a14:foregroundMark x1="29399" y1="60086" x2="29399" y2="60086"/>
                        <a14:foregroundMark x1="29545" y1="42045" x2="29545" y2="4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58" y="3034781"/>
            <a:ext cx="366140" cy="36556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272279" y="410909"/>
            <a:ext cx="4735330" cy="453101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Банк Дабрабыт: ЛИЗИНГ. Дело </a:t>
            </a: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примет оборот</a:t>
            </a:r>
          </a:p>
        </p:txBody>
      </p:sp>
    </p:spTree>
    <p:extLst>
      <p:ext uri="{BB962C8B-B14F-4D97-AF65-F5344CB8AC3E}">
        <p14:creationId xmlns:p14="http://schemas.microsoft.com/office/powerpoint/2010/main" val="21627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r="4317"/>
          <a:stretch/>
        </p:blipFill>
        <p:spPr>
          <a:xfrm rot="10800000" flipV="1">
            <a:off x="-13649" y="5568286"/>
            <a:ext cx="12201100" cy="1289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5887" y="1653973"/>
            <a:ext cx="10461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Прямой банковский лизинг для</a:t>
            </a:r>
          </a:p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юридических лиц и </a:t>
            </a:r>
            <a:r>
              <a:rPr lang="ru-RU" sz="28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ИП (в </a:t>
            </a:r>
            <a:r>
              <a:rPr lang="ru-RU" sz="28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т.ч</a:t>
            </a:r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. возвратный лизинг)</a:t>
            </a:r>
          </a:p>
          <a:p>
            <a:endParaRPr lang="ru-RU" sz="2800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Индивидуальный подход  при реализации сделки</a:t>
            </a:r>
          </a:p>
          <a:p>
            <a:endParaRPr lang="ru-RU" sz="2800" b="1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Предварительное </a:t>
            </a:r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решение по сделке в течение 30 </a:t>
            </a:r>
            <a:r>
              <a:rPr lang="ru-RU" sz="28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минут</a:t>
            </a:r>
            <a:endParaRPr lang="ru-RU" sz="28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402" y="1148947"/>
            <a:ext cx="1099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52"/>
                <a:ea typeface="Microsoft YaHei UI Light" panose="020B0502040204020203" pitchFamily="34" charset="-122"/>
              </a:rPr>
              <a:t>Лизинг от </a:t>
            </a:r>
            <a:r>
              <a:rPr lang="ru-RU" sz="3200" b="1" dirty="0">
                <a:solidFill>
                  <a:srgbClr val="FF0000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ОАО «Банк Дабрабыт</a:t>
            </a:r>
            <a:r>
              <a:rPr lang="ru-RU" sz="3200" b="1" dirty="0" smtClean="0">
                <a:solidFill>
                  <a:srgbClr val="FF0000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»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52"/>
                <a:ea typeface="Microsoft YaHei UI Light" panose="020B0502040204020203" pitchFamily="34" charset="-122"/>
              </a:rPr>
              <a:t>: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02" y="416154"/>
            <a:ext cx="1692575" cy="4320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631" y1="31545" x2="41631" y2="31545"/>
                        <a14:foregroundMark x1="64807" y1="28112" x2="64807" y2="28112"/>
                        <a14:foregroundMark x1="73176" y1="42704" x2="73176" y2="42704"/>
                        <a14:foregroundMark x1="71674" y1="61588" x2="71674" y2="61588"/>
                        <a14:foregroundMark x1="59442" y1="70386" x2="59442" y2="70386"/>
                        <a14:foregroundMark x1="45494" y1="69957" x2="45494" y2="69957"/>
                        <a14:foregroundMark x1="29399" y1="60086" x2="29399" y2="60086"/>
                        <a14:foregroundMark x1="29545" y1="42045" x2="29545" y2="4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4" y="2217138"/>
            <a:ext cx="366140" cy="3655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631" y1="31545" x2="41631" y2="31545"/>
                        <a14:foregroundMark x1="64807" y1="28112" x2="64807" y2="28112"/>
                        <a14:foregroundMark x1="73176" y1="42704" x2="73176" y2="42704"/>
                        <a14:foregroundMark x1="71674" y1="61588" x2="71674" y2="61588"/>
                        <a14:foregroundMark x1="59442" y1="70386" x2="59442" y2="70386"/>
                        <a14:foregroundMark x1="45494" y1="69957" x2="45494" y2="69957"/>
                        <a14:foregroundMark x1="29399" y1="60086" x2="29399" y2="60086"/>
                        <a14:foregroundMark x1="29545" y1="42045" x2="29545" y2="4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21" y="3400929"/>
            <a:ext cx="366140" cy="3655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631" y1="31545" x2="41631" y2="31545"/>
                        <a14:foregroundMark x1="64807" y1="28112" x2="64807" y2="28112"/>
                        <a14:foregroundMark x1="73176" y1="42704" x2="73176" y2="42704"/>
                        <a14:foregroundMark x1="71674" y1="61588" x2="71674" y2="61588"/>
                        <a14:foregroundMark x1="59442" y1="70386" x2="59442" y2="70386"/>
                        <a14:foregroundMark x1="45494" y1="69957" x2="45494" y2="69957"/>
                        <a14:foregroundMark x1="29399" y1="60086" x2="29399" y2="60086"/>
                        <a14:foregroundMark x1="29545" y1="42045" x2="29545" y2="4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4" y="4286449"/>
            <a:ext cx="366140" cy="3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3276" y="5016239"/>
            <a:ext cx="11017250" cy="1327411"/>
          </a:xfrm>
          <a:prstGeom prst="rect">
            <a:avLst/>
          </a:prstGeom>
          <a:solidFill>
            <a:srgbClr val="E22228"/>
          </a:solidFill>
          <a:ln>
            <a:solidFill>
              <a:srgbClr val="E22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6" y="428632"/>
            <a:ext cx="1602869" cy="4091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r="4317"/>
          <a:stretch/>
        </p:blipFill>
        <p:spPr>
          <a:xfrm rot="10800000" flipV="1">
            <a:off x="-9100" y="7184693"/>
            <a:ext cx="12201100" cy="12897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60033" y="410909"/>
            <a:ext cx="8731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52"/>
                <a:ea typeface="Microsoft YaHei UI Light" panose="020B0502040204020203" pitchFamily="34" charset="-122"/>
              </a:rPr>
              <a:t>Параметры финансирования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Montserrat" panose="00000500000000000000" pitchFamily="2" charset="-52"/>
              <a:ea typeface="Microsoft YaHei UI Light" panose="020B0502040204020203" pitchFamily="34" charset="-12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238490"/>
              </p:ext>
            </p:extLst>
          </p:nvPr>
        </p:nvGraphicFramePr>
        <p:xfrm>
          <a:off x="803276" y="1089026"/>
          <a:ext cx="11017250" cy="3419474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824429"/>
                <a:gridCol w="8192821"/>
              </a:tblGrid>
              <a:tr h="4655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Валюта финансирования</a:t>
                      </a:r>
                    </a:p>
                  </a:txBody>
                  <a:tcPr marL="58926" marR="5892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BYN 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/ USD (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по курсу НБ РБ на день оплаты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)</a:t>
                      </a:r>
                      <a:endParaRPr lang="ru-RU" sz="1500" b="0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58926" marR="5892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3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Срок финансирования</a:t>
                      </a:r>
                    </a:p>
                  </a:txBody>
                  <a:tcPr marL="58926" marR="5892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12 до 60 месяцев</a:t>
                      </a:r>
                    </a:p>
                  </a:txBody>
                  <a:tcPr marL="58926" marR="5892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Сумма финансирования</a:t>
                      </a:r>
                    </a:p>
                  </a:txBody>
                  <a:tcPr marL="58926" marR="5892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000 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BYN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8926" marR="5892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92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График</a:t>
                      </a:r>
                    </a:p>
                  </a:txBody>
                  <a:tcPr marL="58926" marR="5892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Равное погашение стоимости, ускоренное погашение, аннуитет, сезонное погашение</a:t>
                      </a:r>
                    </a:p>
                  </a:txBody>
                  <a:tcPr marL="58926" marR="5892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92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Досрочный выкуп</a:t>
                      </a:r>
                    </a:p>
                  </a:txBody>
                  <a:tcPr marL="58926" marR="5892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Через год: невозмещенная стоимость предмета лизинга + вознаграждение за текущий месяц</a:t>
                      </a:r>
                    </a:p>
                  </a:txBody>
                  <a:tcPr marL="58926" marR="5892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89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Дополнительные условия совершения лизинговой сделки</a:t>
                      </a:r>
                    </a:p>
                  </a:txBody>
                  <a:tcPr marL="58926" marR="5892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Страхование </a:t>
                      </a: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самостоятельно лизингополучателем </a:t>
                      </a:r>
                    </a:p>
                  </a:txBody>
                  <a:tcPr marL="58926" marR="5892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80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Авансовый платеж</a:t>
                      </a:r>
                    </a:p>
                  </a:txBody>
                  <a:tcPr marL="58926" marR="5892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algn="just"/>
                      <a:endParaRPr lang="ru-RU" sz="1500" b="0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58926" marR="5892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2574" y="5197290"/>
            <a:ext cx="108383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Montserrat" panose="00000500000000000000" pitchFamily="2" charset="-52"/>
                <a:ea typeface="Segoe UI Emoji" panose="020B0502040204020203" pitchFamily="34" charset="0"/>
                <a:cs typeface="Segoe UI" panose="020B0502040204020203" pitchFamily="34" charset="0"/>
              </a:rPr>
              <a:t>Срок </a:t>
            </a:r>
            <a:r>
              <a:rPr lang="ru-RU" sz="1400" b="1" dirty="0">
                <a:latin typeface="Montserrat" panose="00000500000000000000" pitchFamily="2" charset="-52"/>
                <a:ea typeface="Segoe UI Emoji" panose="020B0502040204020203" pitchFamily="34" charset="0"/>
                <a:cs typeface="Segoe UI" panose="020B0502040204020203" pitchFamily="34" charset="0"/>
              </a:rPr>
              <a:t>одобрения сделки до 3-х дней с момента предоставления полного пакета </a:t>
            </a:r>
            <a:r>
              <a:rPr lang="ru-RU" sz="1400" b="1" dirty="0" smtClean="0">
                <a:latin typeface="Montserrat" panose="00000500000000000000" pitchFamily="2" charset="-52"/>
                <a:ea typeface="Segoe UI Emoji" panose="020B0502040204020203" pitchFamily="34" charset="0"/>
                <a:cs typeface="Segoe UI" panose="020B0502040204020203" pitchFamily="34" charset="0"/>
              </a:rPr>
              <a:t>документов</a:t>
            </a:r>
            <a:endParaRPr lang="ru-RU" sz="1400" b="1" dirty="0">
              <a:latin typeface="Montserrat" panose="00000500000000000000" pitchFamily="2" charset="-52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1400" b="1" dirty="0" smtClean="0">
              <a:latin typeface="Montserrat" panose="00000500000000000000" pitchFamily="2" charset="-52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b="1" dirty="0" smtClean="0">
                <a:latin typeface="Montserrat" panose="00000500000000000000" pitchFamily="2" charset="-52"/>
                <a:ea typeface="Segoe UI Emoji" panose="020B0502040204020203" pitchFamily="34" charset="0"/>
                <a:cs typeface="Segoe UI" panose="020B0502040204020203" pitchFamily="34" charset="0"/>
              </a:rPr>
              <a:t>Мы </a:t>
            </a:r>
            <a:r>
              <a:rPr lang="ru-RU" b="1" dirty="0">
                <a:latin typeface="Montserrat" panose="00000500000000000000" pitchFamily="2" charset="-52"/>
                <a:ea typeface="Segoe UI Emoji" panose="020B0502040204020203" pitchFamily="34" charset="0"/>
                <a:cs typeface="Segoe UI" panose="020B0502040204020203" pitchFamily="34" charset="0"/>
              </a:rPr>
              <a:t>ценим каждого своего клиента и готовы рассматривать лизинговые сделки на </a:t>
            </a:r>
            <a:r>
              <a:rPr lang="ru-RU" b="1" dirty="0" smtClean="0">
                <a:latin typeface="Montserrat" panose="00000500000000000000" pitchFamily="2" charset="-52"/>
                <a:ea typeface="Segoe UI Emoji" panose="020B0502040204020203" pitchFamily="34" charset="0"/>
                <a:cs typeface="Segoe UI" panose="020B0502040204020203" pitchFamily="34" charset="0"/>
              </a:rPr>
              <a:t>иных условиях</a:t>
            </a:r>
            <a:endParaRPr lang="ru-RU" b="1" dirty="0">
              <a:latin typeface="Montserrat" panose="00000500000000000000" pitchFamily="2" charset="-52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14021" y="1196000"/>
            <a:ext cx="69837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ОАО «Банк Дабрабыт» </a:t>
            </a:r>
            <a:r>
              <a:rPr lang="ru-RU" sz="2800" b="1" dirty="0" smtClean="0">
                <a:solidFill>
                  <a:srgbClr val="FF0000"/>
                </a:solidFill>
                <a:latin typeface="Montserrat" panose="00000500000000000000" pitchFamily="2" charset="-52"/>
                <a:ea typeface="Microsoft YaHei UI Light" panose="020B0502040204020203" pitchFamily="34" charset="-122"/>
              </a:rPr>
              <a:t>работает </a:t>
            </a:r>
            <a:r>
              <a:rPr lang="ru-RU" sz="2800" b="1" dirty="0">
                <a:solidFill>
                  <a:srgbClr val="FF0000"/>
                </a:solidFill>
                <a:latin typeface="Montserrat" panose="00000500000000000000" pitchFamily="2" charset="-52"/>
                <a:ea typeface="Microsoft YaHei UI Light" panose="020B0502040204020203" pitchFamily="34" charset="-122"/>
              </a:rPr>
              <a:t>со </a:t>
            </a:r>
            <a:r>
              <a:rPr lang="ru-RU" sz="2800" b="1" dirty="0" smtClean="0">
                <a:solidFill>
                  <a:srgbClr val="FF0000"/>
                </a:solidFill>
                <a:latin typeface="Montserrat" panose="00000500000000000000" pitchFamily="2" charset="-52"/>
                <a:ea typeface="Microsoft YaHei UI Light" panose="020B0502040204020203" pitchFamily="34" charset="-122"/>
              </a:rPr>
              <a:t>следующими предметами </a:t>
            </a:r>
            <a:r>
              <a:rPr lang="ru-RU" sz="2800" b="1" dirty="0">
                <a:solidFill>
                  <a:srgbClr val="FF0000"/>
                </a:solidFill>
                <a:latin typeface="Montserrat" panose="00000500000000000000" pitchFamily="2" charset="-52"/>
                <a:ea typeface="Microsoft YaHei UI Light" panose="020B0502040204020203" pitchFamily="34" charset="-122"/>
              </a:rPr>
              <a:t>лизинга</a:t>
            </a:r>
            <a:r>
              <a:rPr lang="ru-RU" sz="2800" b="1" dirty="0" smtClean="0">
                <a:solidFill>
                  <a:srgbClr val="FF0000"/>
                </a:solidFill>
                <a:latin typeface="Montserrat" panose="00000500000000000000" pitchFamily="2" charset="-52"/>
                <a:ea typeface="Microsoft YaHei UI Light" panose="020B0502040204020203" pitchFamily="34" charset="-122"/>
              </a:rPr>
              <a:t>:</a:t>
            </a:r>
            <a:endParaRPr lang="en-US" sz="2800" b="1" dirty="0" smtClean="0">
              <a:solidFill>
                <a:srgbClr val="FF0000"/>
              </a:solidFill>
              <a:latin typeface="Montserrat" panose="00000500000000000000" pitchFamily="2" charset="-52"/>
              <a:ea typeface="Microsoft YaHei UI Light" panose="020B0502040204020203" pitchFamily="34" charset="-122"/>
            </a:endParaRPr>
          </a:p>
          <a:p>
            <a:pPr algn="r"/>
            <a:endParaRPr lang="en-US" sz="2800" b="1" dirty="0" smtClean="0">
              <a:solidFill>
                <a:srgbClr val="FF0000"/>
              </a:solidFill>
              <a:latin typeface="Montserrat" panose="00000500000000000000" pitchFamily="2" charset="-52"/>
              <a:ea typeface="Microsoft YaHei UI Light" panose="020B0502040204020203" pitchFamily="34" charset="-122"/>
            </a:endParaRPr>
          </a:p>
          <a:p>
            <a:pPr algn="r"/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  <a:ea typeface="Microsoft YaHei UI Light" panose="020B0502040204020203" pitchFamily="34" charset="-122"/>
            </a:endParaRPr>
          </a:p>
          <a:p>
            <a:pPr algn="r"/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r"/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688" y="-1880495"/>
            <a:ext cx="1692575" cy="4320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9" r="4318"/>
          <a:stretch/>
        </p:blipFill>
        <p:spPr>
          <a:xfrm rot="16200000" flipV="1">
            <a:off x="-2816225" y="2792080"/>
            <a:ext cx="6858000" cy="1289714"/>
          </a:xfrm>
          <a:prstGeom prst="rect">
            <a:avLst/>
          </a:prstGeom>
        </p:spPr>
      </p:pic>
      <p:sp>
        <p:nvSpPr>
          <p:cNvPr id="2" name="AutoShape 2" descr="Результаты поиска изображений по запросу &quot;красная яркая легковая машина на прозрачном фоне png&quot;"/>
          <p:cNvSpPr>
            <a:spLocks noChangeAspect="1" noChangeArrowheads="1"/>
          </p:cNvSpPr>
          <p:nvPr/>
        </p:nvSpPr>
        <p:spPr bwMode="auto">
          <a:xfrm>
            <a:off x="-2949575" y="-430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Результаты поиска изображений по запросу &quot;красная яркая легковая машина на прозрачном фоне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Результаты поиска изображений по запросу &quot;красная яркая легковая машина на прозрачном фоне p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Результаты поиска изображений по запросу &quot;красная яркая легковая машина на прозрачном фоне png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машина красная клипарт 48 фот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4097241" y="2534829"/>
            <a:ext cx="8082060" cy="402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781" y="656977"/>
            <a:ext cx="1692575" cy="43204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186268" y="635924"/>
            <a:ext cx="4634257" cy="453101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Банк Дабрабыт: ЛИЗИНГ. Дело примет оборот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34616" y="2668149"/>
            <a:ext cx="3897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ea typeface="Microsoft YaHei UI Light" panose="020B0502040204020203" pitchFamily="34" charset="-122"/>
              </a:rPr>
              <a:t>Легковые автомобили</a:t>
            </a:r>
          </a:p>
        </p:txBody>
      </p:sp>
    </p:spTree>
    <p:extLst>
      <p:ext uri="{BB962C8B-B14F-4D97-AF65-F5344CB8AC3E}">
        <p14:creationId xmlns:p14="http://schemas.microsoft.com/office/powerpoint/2010/main" val="6813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8647" y="1420302"/>
            <a:ext cx="7346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tserrat" panose="00000500000000000000" pitchFamily="2" charset="-52"/>
                <a:ea typeface="Microsoft YaHei UI Light" panose="020B0502040204020203" pitchFamily="34" charset="-122"/>
              </a:rPr>
              <a:t>Грузовые автомобили  </a:t>
            </a:r>
          </a:p>
          <a:p>
            <a:r>
              <a:rPr lang="ru-RU" sz="3200" b="1" dirty="0" err="1" smtClean="0">
                <a:solidFill>
                  <a:schemeClr val="bg1"/>
                </a:solidFill>
                <a:latin typeface="Montserrat" panose="00000500000000000000" pitchFamily="2" charset="-52"/>
                <a:ea typeface="Microsoft YaHei UI Light" panose="020B0502040204020203" pitchFamily="34" charset="-122"/>
              </a:rPr>
              <a:t>спец.техника</a:t>
            </a:r>
            <a:r>
              <a:rPr lang="ru-RU" sz="3200" b="1" dirty="0" smtClean="0">
                <a:solidFill>
                  <a:schemeClr val="bg1"/>
                </a:solidFill>
                <a:latin typeface="Montserrat" panose="00000500000000000000" pitchFamily="2" charset="-52"/>
                <a:ea typeface="Microsoft YaHei UI Light" panose="020B0502040204020203" pitchFamily="34" charset="-122"/>
              </a:rPr>
              <a:t> и оборудование</a:t>
            </a:r>
            <a:endParaRPr lang="ru-RU" sz="3200" b="1" dirty="0">
              <a:solidFill>
                <a:schemeClr val="bg1"/>
              </a:solidFill>
              <a:latin typeface="Montserrat" panose="00000500000000000000" pitchFamily="2" charset="-52"/>
              <a:ea typeface="Microsoft YaHei UI Light" panose="020B0502040204020203" pitchFamily="34" charset="-122"/>
            </a:endParaRPr>
          </a:p>
          <a:p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688" y="-1880495"/>
            <a:ext cx="1692575" cy="4320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r="4317"/>
          <a:stretch/>
        </p:blipFill>
        <p:spPr>
          <a:xfrm rot="10800000" flipH="1" flipV="1">
            <a:off x="0" y="5568286"/>
            <a:ext cx="12201100" cy="1289714"/>
          </a:xfrm>
          <a:prstGeom prst="rect">
            <a:avLst/>
          </a:prstGeom>
        </p:spPr>
      </p:pic>
      <p:sp>
        <p:nvSpPr>
          <p:cNvPr id="2" name="AutoShape 2" descr="Результаты поиска изображений по запросу &quot;красная яркая легковая машина на прозрачном фоне png&quot;"/>
          <p:cNvSpPr>
            <a:spLocks noChangeAspect="1" noChangeArrowheads="1"/>
          </p:cNvSpPr>
          <p:nvPr/>
        </p:nvSpPr>
        <p:spPr bwMode="auto">
          <a:xfrm>
            <a:off x="-2949575" y="-430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Результаты поиска изображений по запросу &quot;красная яркая легковая машина на прозрачном фоне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Результаты поиска изображений по запросу &quot;красная яркая легковая машина на прозрачном фоне p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5" y="673102"/>
            <a:ext cx="1692575" cy="432048"/>
          </a:xfrm>
          <a:prstGeom prst="rect">
            <a:avLst/>
          </a:prstGeom>
        </p:spPr>
      </p:pic>
      <p:pic>
        <p:nvPicPr>
          <p:cNvPr id="3074" name="Picture 2" descr="Camion Americano Camion Rojo PNG ,dibujos Rojo, Diseño, Aislado PNG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2" b="26660"/>
          <a:stretch/>
        </p:blipFill>
        <p:spPr bwMode="auto">
          <a:xfrm flipH="1">
            <a:off x="0" y="1837934"/>
            <a:ext cx="4798890" cy="501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Результаты поиска изображений по запросу &quot;красного цвета погрузчик фронтальный 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Виды фронтальных погрузчиков: характеристики, различ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18" y="3033486"/>
            <a:ext cx="3591243" cy="22196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196" y="1108497"/>
            <a:ext cx="3286529" cy="2144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1244338" y="673102"/>
            <a:ext cx="4741684" cy="453101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Банк Дабрабыт: ЛИЗИНГ. Дело примет </a:t>
            </a:r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оборот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8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57782" y="2303090"/>
            <a:ext cx="4762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Montserrat" panose="00000500000000000000" pitchFamily="2" charset="-52"/>
                <a:ea typeface="Microsoft YaHei UI Light" panose="020B0502040204020203" pitchFamily="34" charset="-122"/>
              </a:rPr>
              <a:t>Коммерческая недвижимость</a:t>
            </a:r>
          </a:p>
          <a:p>
            <a:endParaRPr lang="ru-RU" sz="3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273" y="1632643"/>
            <a:ext cx="1692575" cy="432048"/>
          </a:xfrm>
          <a:prstGeom prst="rect">
            <a:avLst/>
          </a:prstGeom>
        </p:spPr>
      </p:pic>
      <p:sp>
        <p:nvSpPr>
          <p:cNvPr id="2" name="AutoShape 2" descr="Результаты поиска изображений по запросу &quot;красная яркая легковая машина на прозрачном фоне png&quot;"/>
          <p:cNvSpPr>
            <a:spLocks noChangeAspect="1" noChangeArrowheads="1"/>
          </p:cNvSpPr>
          <p:nvPr/>
        </p:nvSpPr>
        <p:spPr bwMode="auto">
          <a:xfrm>
            <a:off x="-2949575" y="-430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Результаты поиска изображений по запросу &quot;красная яркая легковая машина на прозрачном фоне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Результаты поиска изображений по запросу &quot;красная яркая легковая машина на прозрачном фоне p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3" y="863520"/>
            <a:ext cx="1692575" cy="432048"/>
          </a:xfrm>
          <a:prstGeom prst="rect">
            <a:avLst/>
          </a:prstGeom>
        </p:spPr>
      </p:pic>
      <p:sp>
        <p:nvSpPr>
          <p:cNvPr id="6" name="AutoShape 4" descr="См. сведения о связанном изображении. Modern Office Building In The Center Of Leeuwarden Stock Photo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24804" b="4809"/>
          <a:stretch/>
        </p:blipFill>
        <p:spPr>
          <a:xfrm>
            <a:off x="0" y="0"/>
            <a:ext cx="6513197" cy="6883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11788" y="7937"/>
            <a:ext cx="1101409" cy="68627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0" r="26141"/>
          <a:stretch/>
        </p:blipFill>
        <p:spPr>
          <a:xfrm rot="16200000" flipH="1" flipV="1">
            <a:off x="2607325" y="2777792"/>
            <a:ext cx="6870703" cy="128971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825223" y="6173254"/>
            <a:ext cx="2995302" cy="453101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ЛИЗИНГ. Дело примет оборот</a:t>
            </a:r>
          </a:p>
        </p:txBody>
      </p:sp>
    </p:spTree>
    <p:extLst>
      <p:ext uri="{BB962C8B-B14F-4D97-AF65-F5344CB8AC3E}">
        <p14:creationId xmlns:p14="http://schemas.microsoft.com/office/powerpoint/2010/main" val="5759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4">
      <a:dk1>
        <a:sysClr val="windowText" lastClr="000000"/>
      </a:dk1>
      <a:lt1>
        <a:sysClr val="window" lastClr="FFFFFF"/>
      </a:lt1>
      <a:dk2>
        <a:srgbClr val="BFBFBF"/>
      </a:dk2>
      <a:lt2>
        <a:srgbClr val="EBEBEB"/>
      </a:lt2>
      <a:accent1>
        <a:srgbClr val="A5A5A5"/>
      </a:accent1>
      <a:accent2>
        <a:srgbClr val="D8D8D8"/>
      </a:accent2>
      <a:accent3>
        <a:srgbClr val="FF7F7F"/>
      </a:accent3>
      <a:accent4>
        <a:srgbClr val="A5A5A5"/>
      </a:accent4>
      <a:accent5>
        <a:srgbClr val="FFBFBF"/>
      </a:accent5>
      <a:accent6>
        <a:srgbClr val="FF7F7F"/>
      </a:accent6>
      <a:hlink>
        <a:srgbClr val="FFBFBF"/>
      </a:hlink>
      <a:folHlink>
        <a:srgbClr val="A5A5A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17427</TotalTime>
  <Words>343</Words>
  <Application>Microsoft Office PowerPoint</Application>
  <PresentationFormat>Широкоэкранный</PresentationFormat>
  <Paragraphs>80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Microsoft YaHei UI Light</vt:lpstr>
      <vt:lpstr>Calibri</vt:lpstr>
      <vt:lpstr>Century Gothic</vt:lpstr>
      <vt:lpstr>Montserrat</vt:lpstr>
      <vt:lpstr>Segoe UI</vt:lpstr>
      <vt:lpstr>Segoe UI Emoji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Банк "Москва-Минск" г.Минск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vishnevsky@bankdabrabyt.by</dc:creator>
  <cp:lastModifiedBy>Виталий Бенза</cp:lastModifiedBy>
  <cp:revision>2186</cp:revision>
  <cp:lastPrinted>2025-03-25T12:54:47Z</cp:lastPrinted>
  <dcterms:created xsi:type="dcterms:W3CDTF">2018-04-10T07:58:42Z</dcterms:created>
  <dcterms:modified xsi:type="dcterms:W3CDTF">2026-04-24T12:39:20Z</dcterms:modified>
</cp:coreProperties>
</file>